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3"/>
  </p:notesMasterIdLst>
  <p:handoutMasterIdLst>
    <p:handoutMasterId r:id="rId34"/>
  </p:handoutMasterIdLst>
  <p:sldIdLst>
    <p:sldId id="1242" r:id="rId5"/>
    <p:sldId id="1379" r:id="rId6"/>
    <p:sldId id="2076137734" r:id="rId7"/>
    <p:sldId id="1364" r:id="rId8"/>
    <p:sldId id="1299" r:id="rId9"/>
    <p:sldId id="1369" r:id="rId10"/>
    <p:sldId id="2076137736" r:id="rId11"/>
    <p:sldId id="2076137735" r:id="rId12"/>
    <p:sldId id="2076137737" r:id="rId13"/>
    <p:sldId id="2076137738" r:id="rId14"/>
    <p:sldId id="2076137739" r:id="rId15"/>
    <p:sldId id="1348" r:id="rId16"/>
    <p:sldId id="1340" r:id="rId17"/>
    <p:sldId id="1370" r:id="rId18"/>
    <p:sldId id="2076137741" r:id="rId19"/>
    <p:sldId id="2076137740" r:id="rId20"/>
    <p:sldId id="1366" r:id="rId21"/>
    <p:sldId id="1367" r:id="rId22"/>
    <p:sldId id="2076137742" r:id="rId23"/>
    <p:sldId id="2076137743" r:id="rId24"/>
    <p:sldId id="1371" r:id="rId25"/>
    <p:sldId id="2076137746" r:id="rId26"/>
    <p:sldId id="2076137745" r:id="rId27"/>
    <p:sldId id="1368" r:id="rId28"/>
    <p:sldId id="2076137744" r:id="rId29"/>
    <p:sldId id="2076137748" r:id="rId30"/>
    <p:sldId id="1381" r:id="rId31"/>
    <p:sldId id="1314" r:id="rId32"/>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79"/>
            <p14:sldId id="2076137734"/>
            <p14:sldId id="1364"/>
          </p14:sldIdLst>
        </p14:section>
        <p14:section name="Title 1" id="{01D950D4-9F6D-4C67-9D90-7411C7989C22}">
          <p14:sldIdLst>
            <p14:sldId id="1299"/>
            <p14:sldId id="1369"/>
            <p14:sldId id="2076137736"/>
            <p14:sldId id="2076137735"/>
            <p14:sldId id="2076137737"/>
            <p14:sldId id="2076137738"/>
            <p14:sldId id="2076137739"/>
            <p14:sldId id="1348"/>
          </p14:sldIdLst>
        </p14:section>
        <p14:section name="Title 2" id="{5785792D-FB6B-44F4-A2D6-14E4882CE6EA}">
          <p14:sldIdLst>
            <p14:sldId id="1340"/>
            <p14:sldId id="1370"/>
            <p14:sldId id="2076137741"/>
            <p14:sldId id="2076137740"/>
            <p14:sldId id="1366"/>
          </p14:sldIdLst>
        </p14:section>
        <p14:section name="Title 3" id="{5D6A525B-BB0E-4C03-8624-0C0F05694D6E}">
          <p14:sldIdLst>
            <p14:sldId id="1367"/>
            <p14:sldId id="2076137742"/>
            <p14:sldId id="2076137743"/>
            <p14:sldId id="1371"/>
            <p14:sldId id="2076137746"/>
            <p14:sldId id="2076137745"/>
            <p14:sldId id="1368"/>
            <p14:sldId id="2076137744"/>
            <p14:sldId id="2076137748"/>
            <p14:sldId id="1381"/>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C"/>
    <a:srgbClr val="BFBFBF"/>
    <a:srgbClr val="5B1F54"/>
    <a:srgbClr val="969696"/>
    <a:srgbClr val="0072C6"/>
    <a:srgbClr val="072D6F"/>
    <a:srgbClr val="EB3C00"/>
    <a:srgbClr val="0088EE"/>
    <a:srgbClr val="2D82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4824" autoAdjust="0"/>
  </p:normalViewPr>
  <p:slideViewPr>
    <p:cSldViewPr snapToGrid="0">
      <p:cViewPr varScale="1">
        <p:scale>
          <a:sx n="86" d="100"/>
          <a:sy n="86" d="100"/>
        </p:scale>
        <p:origin x="562" y="5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11/13/2021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11/13/2021</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5634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12</a:t>
            </a:fld>
            <a:endParaRPr lang="en-US"/>
          </a:p>
        </p:txBody>
      </p:sp>
    </p:spTree>
    <p:extLst>
      <p:ext uri="{BB962C8B-B14F-4D97-AF65-F5344CB8AC3E}">
        <p14:creationId xmlns:p14="http://schemas.microsoft.com/office/powerpoint/2010/main" val="4078284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11/13/2021</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1067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17</a:t>
            </a:fld>
            <a:endParaRPr lang="en-US"/>
          </a:p>
        </p:txBody>
      </p:sp>
    </p:spTree>
    <p:extLst>
      <p:ext uri="{BB962C8B-B14F-4D97-AF65-F5344CB8AC3E}">
        <p14:creationId xmlns:p14="http://schemas.microsoft.com/office/powerpoint/2010/main" val="3973136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11/13/2021</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97098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Date Placeholder 3"/>
          <p:cNvSpPr>
            <a:spLocks noGrp="1"/>
          </p:cNvSpPr>
          <p:nvPr>
            <p:ph type="dt" idx="10"/>
          </p:nvPr>
        </p:nvSpPr>
        <p:spPr>
          <a:xfrm>
            <a:off x="4014100" y="0"/>
            <a:ext cx="3070860" cy="468630"/>
          </a:xfrm>
          <a:prstGeom prst="rect">
            <a:avLst/>
          </a:prstGeom>
        </p:spPr>
        <p:txBody>
          <a:bodyPr/>
          <a:lstStyle/>
          <a:p>
            <a:fld id="{016D4FFF-EA12-4113-A505-A90247173362}" type="datetime1">
              <a:rPr lang="en-US" smtClean="0">
                <a:solidFill>
                  <a:prstClr val="black"/>
                </a:solidFill>
              </a:rPr>
              <a:pPr/>
              <a:t>11/13/2021</a:t>
            </a:fld>
            <a:endParaRPr lang="en-US" dirty="0">
              <a:solidFill>
                <a:prstClr val="black"/>
              </a:solidFill>
            </a:endParaRPr>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dirty="0">
                <a:solidFill>
                  <a:prstClr val="black"/>
                </a:solidFill>
              </a:rPr>
              <a:t>Microsoft Office</a:t>
            </a:r>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4746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24</a:t>
            </a:fld>
            <a:endParaRPr lang="en-US"/>
          </a:p>
        </p:txBody>
      </p:sp>
    </p:spTree>
    <p:extLst>
      <p:ext uri="{BB962C8B-B14F-4D97-AF65-F5344CB8AC3E}">
        <p14:creationId xmlns:p14="http://schemas.microsoft.com/office/powerpoint/2010/main" val="3885158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11/13/2021</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descr="Logo&#10;&#10;Description automatically generated">
            <a:extLst>
              <a:ext uri="{FF2B5EF4-FFF2-40B4-BE49-F238E27FC236}">
                <a16:creationId xmlns:a16="http://schemas.microsoft.com/office/drawing/2014/main" id="{29E216BA-A677-4771-A7F9-E2FAFCA8F10B}"/>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185281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lumMod val="75000"/>
                    <a:lumOff val="25000"/>
                  </a:schemeClr>
                </a:soli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7928" y="1447800"/>
            <a:ext cx="5394960" cy="2222147"/>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lumMod val="75000"/>
                    <a:lumOff val="25000"/>
                  </a:schemeClr>
                </a:solidFill>
                <a:latin typeface="+mj-lt"/>
                <a:ea typeface="+mn-ea"/>
                <a:cs typeface="+mn-cs"/>
              </a:defRPr>
            </a:lvl1pPr>
            <a:lvl2pPr marL="635000" indent="-342900">
              <a:defRPr lang="en-US" sz="2000" kern="1200" spc="0" baseline="0" dirty="0" smtClean="0">
                <a:solidFill>
                  <a:schemeClr val="tx1">
                    <a:lumMod val="75000"/>
                    <a:lumOff val="25000"/>
                  </a:schemeClr>
                </a:solidFill>
                <a:latin typeface="+mn-lt"/>
                <a:ea typeface="+mn-ea"/>
                <a:cs typeface="+mn-cs"/>
              </a:defRPr>
            </a:lvl2pPr>
            <a:lvl3pPr marL="863600" indent="-342900">
              <a:defRPr lang="en-US" sz="2000" kern="1200" spc="0" baseline="0" dirty="0" smtClean="0">
                <a:solidFill>
                  <a:schemeClr val="tx1">
                    <a:lumMod val="75000"/>
                    <a:lumOff val="25000"/>
                  </a:schemeClr>
                </a:solidFill>
                <a:latin typeface="+mn-lt"/>
                <a:ea typeface="+mn-ea"/>
                <a:cs typeface="+mn-cs"/>
              </a:defRPr>
            </a:lvl3pPr>
            <a:lvl4pPr marL="1028700" indent="-342900">
              <a:defRPr lang="en-US" sz="2000" kern="1200" spc="0" baseline="0" dirty="0" smtClean="0">
                <a:solidFill>
                  <a:schemeClr val="tx1">
                    <a:lumMod val="75000"/>
                    <a:lumOff val="25000"/>
                  </a:schemeClr>
                </a:solidFill>
                <a:latin typeface="+mn-lt"/>
                <a:ea typeface="+mn-ea"/>
                <a:cs typeface="+mn-cs"/>
              </a:defRPr>
            </a:lvl4pPr>
            <a:lvl5pPr marL="1206500" indent="-342900">
              <a:defRPr lang="en-US" sz="2000" kern="1200" spc="0" baseline="0" dirty="0">
                <a:solidFill>
                  <a:schemeClr val="tx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Fifth level</a:t>
            </a:r>
          </a:p>
        </p:txBody>
      </p:sp>
      <p:pic>
        <p:nvPicPr>
          <p:cNvPr id="3" name="Picture 2" descr="Logo&#10;&#10;Description automatically generated">
            <a:extLst>
              <a:ext uri="{FF2B5EF4-FFF2-40B4-BE49-F238E27FC236}">
                <a16:creationId xmlns:a16="http://schemas.microsoft.com/office/drawing/2014/main" id="{F3C43335-73CE-4FF4-BF58-248B7BA83F1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BFA595C8-099B-40A0-AD6C-DACA8D9DD917}"/>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2" name="Picture 1" descr="Logo&#10;&#10;Description automatically generated">
            <a:extLst>
              <a:ext uri="{FF2B5EF4-FFF2-40B4-BE49-F238E27FC236}">
                <a16:creationId xmlns:a16="http://schemas.microsoft.com/office/drawing/2014/main" id="{0A8D1862-6E1A-4E19-B2FB-EE8645AD12AC}"/>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2" name="Picture 1" descr="Logo&#10;&#10;Description automatically generated">
            <a:extLst>
              <a:ext uri="{FF2B5EF4-FFF2-40B4-BE49-F238E27FC236}">
                <a16:creationId xmlns:a16="http://schemas.microsoft.com/office/drawing/2014/main" id="{AE532D84-5230-4839-9978-41919FE6D68F}"/>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4" name="Picture 3" descr="Logo&#10;&#10;Description automatically generated">
            <a:extLst>
              <a:ext uri="{FF2B5EF4-FFF2-40B4-BE49-F238E27FC236}">
                <a16:creationId xmlns:a16="http://schemas.microsoft.com/office/drawing/2014/main" id="{1F6D0062-7B83-4E94-85AE-1AF0AD2A6DF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CAE7354B-88A6-4CD4-BB83-B998893BD926}"/>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266FC1FE-A116-4837-A0B4-EC9B25C7F9EF}"/>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3" name="Picture 2" descr="Logo&#10;&#10;Description automatically generated">
            <a:extLst>
              <a:ext uri="{FF2B5EF4-FFF2-40B4-BE49-F238E27FC236}">
                <a16:creationId xmlns:a16="http://schemas.microsoft.com/office/drawing/2014/main" id="{14D9161F-D7DB-41B9-AC9F-BB61A93A757D}"/>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3" name="Picture 2" descr="Logo&#10;&#10;Description automatically generated">
            <a:extLst>
              <a:ext uri="{FF2B5EF4-FFF2-40B4-BE49-F238E27FC236}">
                <a16:creationId xmlns:a16="http://schemas.microsoft.com/office/drawing/2014/main" id="{083DCCFA-D3C6-407D-B6DE-85A97CB58DAF}"/>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9" name="Rectangle 1"/>
          <p:cNvSpPr/>
          <p:nvPr userDrawn="1"/>
        </p:nvSpPr>
        <p:spPr bwMode="auto">
          <a:xfrm flipH="1">
            <a:off x="-3" y="0"/>
            <a:ext cx="12188827"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69000" y="2339546"/>
            <a:ext cx="8822964" cy="2837529"/>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descr="Logo&#10;&#10;Description automatically generated">
            <a:extLst>
              <a:ext uri="{FF2B5EF4-FFF2-40B4-BE49-F238E27FC236}">
                <a16:creationId xmlns:a16="http://schemas.microsoft.com/office/drawing/2014/main" id="{E132FD2F-544E-4650-9B44-D2A747A284EB}"/>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4DFF63B9-7BE7-42DD-B2FA-C06149A92E5D}"/>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Logo&#10;&#10;Description automatically generated">
            <a:extLst>
              <a:ext uri="{FF2B5EF4-FFF2-40B4-BE49-F238E27FC236}">
                <a16:creationId xmlns:a16="http://schemas.microsoft.com/office/drawing/2014/main" id="{A6044FC1-4A9E-4F43-B07B-41E8A0F51D66}"/>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solidFill>
                  <a:schemeClr val="tx1">
                    <a:lumMod val="75000"/>
                    <a:lumOff val="25000"/>
                  </a:schemeClr>
                </a:solidFill>
                <a:latin typeface="+mj-lt"/>
                <a:ea typeface="+mn-ea"/>
                <a:cs typeface="+mn-cs"/>
              </a:defRPr>
            </a:lvl1pPr>
          </a:lstStyle>
          <a:p>
            <a:pPr marL="0" lvl="0" indent="0" algn="l" defTabSz="895619"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D2BE4880-3BC1-407B-9D2E-2E5A9737312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961108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9633120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Rubrik, bild och innehåll">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Open Sans" charset="0"/>
                <a:ea typeface="Open Sans" charset="0"/>
                <a:cs typeface="Open Sans" charset="0"/>
              </a:defRPr>
            </a:lvl1pPr>
          </a:lstStyle>
          <a:p>
            <a:endParaRPr lang="sv-SE"/>
          </a:p>
        </p:txBody>
      </p:sp>
      <p:sp>
        <p:nvSpPr>
          <p:cNvPr id="5" name="Footer Placeholder 4"/>
          <p:cNvSpPr>
            <a:spLocks noGrp="1"/>
          </p:cNvSpPr>
          <p:nvPr>
            <p:ph type="ftr" sz="quarter" idx="11"/>
          </p:nvPr>
        </p:nvSpPr>
        <p:spPr/>
        <p:txBody>
          <a:bodyPr/>
          <a:lstStyle>
            <a:lvl1pPr>
              <a:defRPr>
                <a:latin typeface="Open Sans" charset="0"/>
                <a:ea typeface="Open Sans" charset="0"/>
                <a:cs typeface="Open Sans" charset="0"/>
              </a:defRPr>
            </a:lvl1pPr>
          </a:lstStyle>
          <a:p>
            <a:endParaRPr lang="sv-SE"/>
          </a:p>
        </p:txBody>
      </p:sp>
      <p:sp>
        <p:nvSpPr>
          <p:cNvPr id="6" name="Slide Number Placeholder 5"/>
          <p:cNvSpPr>
            <a:spLocks noGrp="1"/>
          </p:cNvSpPr>
          <p:nvPr>
            <p:ph type="sldNum" sz="quarter" idx="12"/>
          </p:nvPr>
        </p:nvSpPr>
        <p:spPr/>
        <p:txBody>
          <a:bodyPr/>
          <a:lstStyle/>
          <a:p>
            <a:fld id="{8E6DEE1C-A621-42F7-888B-F3448BBB1598}" type="slidenum">
              <a:rPr lang="sv-SE" smtClean="0"/>
              <a:t>‹#›</a:t>
            </a:fld>
            <a:endParaRPr lang="sv-SE"/>
          </a:p>
        </p:txBody>
      </p:sp>
      <p:sp>
        <p:nvSpPr>
          <p:cNvPr id="8" name="Platshållare för innehåll 7"/>
          <p:cNvSpPr>
            <a:spLocks noGrp="1"/>
          </p:cNvSpPr>
          <p:nvPr>
            <p:ph sz="quarter" idx="13"/>
          </p:nvPr>
        </p:nvSpPr>
        <p:spPr>
          <a:xfrm>
            <a:off x="623726" y="4519749"/>
            <a:ext cx="9286043" cy="1862001"/>
          </a:xfrm>
        </p:spPr>
        <p:txBody>
          <a:bodyPr/>
          <a:lstStyle>
            <a:lvl1pPr>
              <a:spcBef>
                <a:spcPts val="1200"/>
              </a:spcBef>
              <a:defRPr sz="1600">
                <a:latin typeface="Open Sans" charset="0"/>
                <a:ea typeface="Open Sans" charset="0"/>
                <a:cs typeface="Open Sans" charset="0"/>
              </a:defRPr>
            </a:lvl1pPr>
            <a:lvl2pPr>
              <a:defRPr sz="1400">
                <a:latin typeface="Open Sans" charset="0"/>
                <a:ea typeface="Open Sans" charset="0"/>
                <a:cs typeface="Open Sans" charset="0"/>
              </a:defRPr>
            </a:lvl2pPr>
            <a:lvl3pPr>
              <a:defRPr sz="1400">
                <a:latin typeface="Open Sans" charset="0"/>
                <a:ea typeface="Open Sans" charset="0"/>
                <a:cs typeface="Open Sans" charset="0"/>
              </a:defRPr>
            </a:lvl3pPr>
            <a:lvl4pPr>
              <a:defRPr sz="1400">
                <a:latin typeface="Open Sans" charset="0"/>
                <a:ea typeface="Open Sans" charset="0"/>
                <a:cs typeface="Open Sans" charset="0"/>
              </a:defRPr>
            </a:lvl4pPr>
            <a:lvl5pPr>
              <a:defRPr sz="1400">
                <a:latin typeface="Open Sans" charset="0"/>
                <a:ea typeface="Open Sans" charset="0"/>
                <a:cs typeface="Open Sans" charset="0"/>
              </a:defRPr>
            </a:lvl5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9" name="Platshållare för bild 8"/>
          <p:cNvSpPr>
            <a:spLocks noGrp="1"/>
          </p:cNvSpPr>
          <p:nvPr>
            <p:ph type="pic" sz="quarter" idx="14"/>
          </p:nvPr>
        </p:nvSpPr>
        <p:spPr>
          <a:xfrm>
            <a:off x="634835" y="1520825"/>
            <a:ext cx="9274934" cy="2763838"/>
          </a:xfrm>
          <a:solidFill>
            <a:schemeClr val="bg1">
              <a:lumMod val="75000"/>
            </a:schemeClr>
          </a:solidFill>
          <a:effectLst>
            <a:outerShdw blurRad="50800" dist="38100" dir="2700000" algn="tl" rotWithShape="0">
              <a:prstClr val="black">
                <a:alpha val="40000"/>
              </a:prstClr>
            </a:outerShdw>
          </a:effectLst>
        </p:spPr>
        <p:txBody>
          <a:bodyPr anchor="ctr"/>
          <a:lstStyle>
            <a:lvl1pPr marL="0" indent="0" algn="ctr">
              <a:buNone/>
              <a:defRPr>
                <a:latin typeface="Open Sans" charset="0"/>
                <a:ea typeface="Open Sans" charset="0"/>
                <a:cs typeface="Open Sans" charset="0"/>
              </a:defRPr>
            </a:lvl1pPr>
          </a:lstStyle>
          <a:p>
            <a:r>
              <a:rPr lang="sv-SE"/>
              <a:t>Dra bilden till platshållaren eller klicka på ikonen för att lägga till den</a:t>
            </a:r>
          </a:p>
        </p:txBody>
      </p:sp>
      <p:sp>
        <p:nvSpPr>
          <p:cNvPr id="3" name="Rubrik 2"/>
          <p:cNvSpPr>
            <a:spLocks noGrp="1"/>
          </p:cNvSpPr>
          <p:nvPr>
            <p:ph type="title"/>
          </p:nvPr>
        </p:nvSpPr>
        <p:spPr>
          <a:xfrm>
            <a:off x="623726" y="231291"/>
            <a:ext cx="9286042" cy="1104630"/>
          </a:xfrm>
        </p:spPr>
        <p:txBody>
          <a:bodyPr/>
          <a:lstStyle>
            <a:lvl1pPr>
              <a:defRPr b="1" i="0">
                <a:latin typeface="Work Sans Extrafet" charset="0"/>
                <a:ea typeface="Work Sans Extrafet" charset="0"/>
                <a:cs typeface="Work Sans Extrafet" charset="0"/>
              </a:defRPr>
            </a:lvl1pPr>
          </a:lstStyle>
          <a:p>
            <a:r>
              <a:rPr lang="sv-SE"/>
              <a:t>Klicka här för att ändra formatet för bakgrundsrubriken</a:t>
            </a:r>
          </a:p>
        </p:txBody>
      </p:sp>
    </p:spTree>
    <p:extLst>
      <p:ext uri="{BB962C8B-B14F-4D97-AF65-F5344CB8AC3E}">
        <p14:creationId xmlns:p14="http://schemas.microsoft.com/office/powerpoint/2010/main" val="817429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descr="A picture containing logo&#10;&#10;Description automatically generated">
            <a:extLst>
              <a:ext uri="{FF2B5EF4-FFF2-40B4-BE49-F238E27FC236}">
                <a16:creationId xmlns:a16="http://schemas.microsoft.com/office/drawing/2014/main" id="{F0353E03-6D92-4F12-945A-117043009FE3}"/>
              </a:ext>
            </a:extLst>
          </p:cNvPr>
          <p:cNvPicPr>
            <a:picLocks noChangeAspect="1"/>
          </p:cNvPicPr>
          <p:nvPr userDrawn="1"/>
        </p:nvPicPr>
        <p:blipFill>
          <a:blip r:embed="rId2"/>
          <a:stretch>
            <a:fillRect/>
          </a:stretch>
        </p:blipFill>
        <p:spPr>
          <a:xfrm>
            <a:off x="10249593" y="6444788"/>
            <a:ext cx="1580610" cy="243902"/>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lumMod val="85000"/>
                    <a:lumOff val="15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9" name="Picture 8" descr="Logo&#10;&#10;Description automatically generated">
            <a:extLst>
              <a:ext uri="{FF2B5EF4-FFF2-40B4-BE49-F238E27FC236}">
                <a16:creationId xmlns:a16="http://schemas.microsoft.com/office/drawing/2014/main" id="{21B5B995-43A3-4EFD-99E1-DD3AA7FBB1B1}"/>
              </a:ext>
            </a:extLst>
          </p:cNvPr>
          <p:cNvPicPr>
            <a:picLocks noChangeAspect="1"/>
          </p:cNvPicPr>
          <p:nvPr/>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C981D463-93FA-47F3-9990-FB60BD07FD19}"/>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30F0B28B-5584-425D-B310-70C1E5FA2037}"/>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Logo&#10;&#10;Description automatically generated">
            <a:extLst>
              <a:ext uri="{FF2B5EF4-FFF2-40B4-BE49-F238E27FC236}">
                <a16:creationId xmlns:a16="http://schemas.microsoft.com/office/drawing/2014/main" id="{37059E9B-8B0C-4F7A-9DAB-BE959300268E}"/>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3" name="Picture 2" descr="Logo&#10;&#10;Description automatically generated">
            <a:extLst>
              <a:ext uri="{FF2B5EF4-FFF2-40B4-BE49-F238E27FC236}">
                <a16:creationId xmlns:a16="http://schemas.microsoft.com/office/drawing/2014/main" id="{230A339B-ED11-4C94-A966-BB7C9A4DE13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3363"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lumMod val="75000"/>
                    <a:lumOff val="25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3" name="Picture 2" descr="Logo&#10;&#10;Description automatically generated">
            <a:extLst>
              <a:ext uri="{FF2B5EF4-FFF2-40B4-BE49-F238E27FC236}">
                <a16:creationId xmlns:a16="http://schemas.microsoft.com/office/drawing/2014/main" id="{42500ED0-E51B-4B8E-BEF9-ABBD5EE5144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41" r:id="rId15"/>
    <p:sldLayoutId id="2147484164" r:id="rId16"/>
    <p:sldLayoutId id="2147484142" r:id="rId17"/>
    <p:sldLayoutId id="2147484143" r:id="rId18"/>
    <p:sldLayoutId id="2147484092" r:id="rId19"/>
    <p:sldLayoutId id="2147484148" r:id="rId20"/>
    <p:sldLayoutId id="2147484093" r:id="rId21"/>
    <p:sldLayoutId id="2147484277" r:id="rId22"/>
    <p:sldLayoutId id="2147484094" r:id="rId23"/>
    <p:sldLayoutId id="2147484291" r:id="rId24"/>
    <p:sldLayoutId id="2147484096" r:id="rId25"/>
    <p:sldLayoutId id="2147484292" r:id="rId26"/>
    <p:sldLayoutId id="2147484293" r:id="rId27"/>
    <p:sldLayoutId id="2147484294" r:id="rId28"/>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B0F0"/>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the365corner.pl/" TargetMode="External"/><Relationship Id="rId7" Type="http://schemas.openxmlformats.org/officeDocument/2006/relationships/hyperlink" Target="https://da.wikipedia.org/wiki/Fil:Linkedin_Shiny_Icon.svg" TargetMode="External"/><Relationship Id="rId2" Type="http://schemas.openxmlformats.org/officeDocument/2006/relationships/hyperlink" Target="https://twitter.com/365CornerDavid" TargetMode="Externa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hyperlink" Target="https://fr.wikipedia.org/wiki/Twitter" TargetMode="External"/><Relationship Id="rId4" Type="http://schemas.openxmlformats.org/officeDocument/2006/relationships/image" Target="../media/image17.png"/><Relationship Id="rId9" Type="http://schemas.openxmlformats.org/officeDocument/2006/relationships/image" Target="../media/image20.sv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8" Type="http://schemas.openxmlformats.org/officeDocument/2006/relationships/hyperlink" Target="https://the365corner.pl/" TargetMode="External"/><Relationship Id="rId13" Type="http://schemas.openxmlformats.org/officeDocument/2006/relationships/image" Target="../media/image19.png"/><Relationship Id="rId3" Type="http://schemas.openxmlformats.org/officeDocument/2006/relationships/image" Target="../media/image13.jpeg"/><Relationship Id="rId7" Type="http://schemas.openxmlformats.org/officeDocument/2006/relationships/hyperlink" Target="https://twitter.com/365CornerDavid" TargetMode="External"/><Relationship Id="rId12" Type="http://schemas.openxmlformats.org/officeDocument/2006/relationships/hyperlink" Target="https://da.wikipedia.org/wiki/Fil:Linkedin_Shiny_Icon.svg" TargetMode="External"/><Relationship Id="rId2" Type="http://schemas.openxmlformats.org/officeDocument/2006/relationships/image" Target="../media/image12.png"/><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1.png"/><Relationship Id="rId10" Type="http://schemas.openxmlformats.org/officeDocument/2006/relationships/hyperlink" Target="https://fr.wikipedia.org/wiki/Twitter" TargetMode="External"/><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5" name="Title 24"/>
          <p:cNvSpPr>
            <a:spLocks noGrp="1"/>
          </p:cNvSpPr>
          <p:nvPr>
            <p:ph type="title"/>
          </p:nvPr>
        </p:nvSpPr>
        <p:spPr>
          <a:xfrm>
            <a:off x="-7629" y="3630967"/>
            <a:ext cx="12188825" cy="3227034"/>
          </a:xfrm>
          <a:gradFill>
            <a:gsLst>
              <a:gs pos="0">
                <a:schemeClr val="tx1">
                  <a:alpha val="0"/>
                </a:schemeClr>
              </a:gs>
              <a:gs pos="31000">
                <a:schemeClr val="tx1">
                  <a:alpha val="70000"/>
                </a:schemeClr>
              </a:gs>
              <a:gs pos="100000">
                <a:schemeClr val="tx1">
                  <a:alpha val="80000"/>
                </a:schemeClr>
              </a:gs>
            </a:gsLst>
            <a:lin ang="5400000" scaled="1"/>
          </a:gradFill>
        </p:spPr>
        <p:txBody>
          <a:bodyPr lIns="288000" tIns="72000" rIns="288000" bIns="72000"/>
          <a:lstStyle/>
          <a:p>
            <a:r>
              <a:rPr lang="en-US" sz="4800" dirty="0"/>
              <a:t>Use Power Platform and Microsoft 365 to establish learning process in your organization</a:t>
            </a:r>
            <a:br>
              <a:rPr lang="en-US" sz="6600" dirty="0"/>
            </a:br>
            <a:r>
              <a:rPr lang="en-US" sz="2800" dirty="0"/>
              <a:t>by Dawid </a:t>
            </a:r>
            <a:r>
              <a:rPr lang="en-US" sz="2800" dirty="0" err="1"/>
              <a:t>Ziółkowski</a:t>
            </a:r>
            <a:endParaRPr lang="en-US" sz="3200" dirty="0"/>
          </a:p>
        </p:txBody>
      </p:sp>
      <p:sp>
        <p:nvSpPr>
          <p:cNvPr id="6" name="TextBox 5"/>
          <p:cNvSpPr txBox="1"/>
          <p:nvPr/>
        </p:nvSpPr>
        <p:spPr>
          <a:xfrm>
            <a:off x="0" y="1161775"/>
            <a:ext cx="12181196" cy="307777"/>
          </a:xfrm>
          <a:prstGeom prst="rect">
            <a:avLst/>
          </a:prstGeom>
          <a:noFill/>
        </p:spPr>
        <p:txBody>
          <a:bodyPr wrap="square" lIns="0" tIns="0" rIns="0" bIns="0" rtlCol="0">
            <a:spAutoFit/>
          </a:bodyPr>
          <a:lstStyle/>
          <a:p>
            <a:pPr algn="ctr"/>
            <a:r>
              <a:rPr lang="en-US" sz="2000" spc="-70" dirty="0">
                <a:gradFill>
                  <a:gsLst>
                    <a:gs pos="2917">
                      <a:schemeClr val="bg2"/>
                    </a:gs>
                    <a:gs pos="95000">
                      <a:schemeClr val="bg2"/>
                    </a:gs>
                  </a:gsLst>
                  <a:lin ang="5400000" scaled="0"/>
                </a:gradFill>
              </a:rPr>
              <a:t>November 13</a:t>
            </a:r>
            <a:r>
              <a:rPr lang="en-US" sz="2000" spc="-70" baseline="30000" dirty="0">
                <a:gradFill>
                  <a:gsLst>
                    <a:gs pos="2917">
                      <a:schemeClr val="bg2"/>
                    </a:gs>
                    <a:gs pos="95000">
                      <a:schemeClr val="bg2"/>
                    </a:gs>
                  </a:gsLst>
                  <a:lin ang="5400000" scaled="0"/>
                </a:gradFill>
              </a:rPr>
              <a:t>th</a:t>
            </a:r>
            <a:r>
              <a:rPr lang="en-US" sz="2000" spc="-70" dirty="0">
                <a:gradFill>
                  <a:gsLst>
                    <a:gs pos="2917">
                      <a:schemeClr val="bg2"/>
                    </a:gs>
                    <a:gs pos="95000">
                      <a:schemeClr val="bg2"/>
                    </a:gs>
                  </a:gsLst>
                  <a:lin ang="5400000" scaled="0"/>
                </a:gradFill>
              </a:rPr>
              <a:t>, 2021</a:t>
            </a:r>
          </a:p>
        </p:txBody>
      </p:sp>
      <p:grpSp>
        <p:nvGrpSpPr>
          <p:cNvPr id="2" name="Group 1">
            <a:extLst>
              <a:ext uri="{FF2B5EF4-FFF2-40B4-BE49-F238E27FC236}">
                <a16:creationId xmlns:a16="http://schemas.microsoft.com/office/drawing/2014/main" id="{722F769D-D581-4ED0-91AD-5C94FF50044C}"/>
              </a:ext>
            </a:extLst>
          </p:cNvPr>
          <p:cNvGrpSpPr/>
          <p:nvPr/>
        </p:nvGrpSpPr>
        <p:grpSpPr>
          <a:xfrm>
            <a:off x="4690727" y="533066"/>
            <a:ext cx="2646157" cy="447909"/>
            <a:chOff x="4632004" y="616889"/>
            <a:chExt cx="2646157" cy="447909"/>
          </a:xfrm>
        </p:grpSpPr>
        <p:pic>
          <p:nvPicPr>
            <p:cNvPr id="4" name="Picture 4" descr="A picture containing logo&#10;&#10;Description automatically generated">
              <a:extLst>
                <a:ext uri="{FF2B5EF4-FFF2-40B4-BE49-F238E27FC236}">
                  <a16:creationId xmlns:a16="http://schemas.microsoft.com/office/drawing/2014/main" id="{5EFBAF9A-7A23-4455-8160-0A22ADE344A4}"/>
                </a:ext>
              </a:extLst>
            </p:cNvPr>
            <p:cNvPicPr>
              <a:picLocks noChangeAspect="1"/>
            </p:cNvPicPr>
            <p:nvPr/>
          </p:nvPicPr>
          <p:blipFill rotWithShape="1">
            <a:blip r:embed="rId4"/>
            <a:srcRect r="76319"/>
            <a:stretch/>
          </p:blipFill>
          <p:spPr>
            <a:xfrm>
              <a:off x="4632004" y="616889"/>
              <a:ext cx="686914" cy="447909"/>
            </a:xfrm>
            <a:prstGeom prst="rect">
              <a:avLst/>
            </a:prstGeom>
          </p:spPr>
        </p:pic>
        <p:sp>
          <p:nvSpPr>
            <p:cNvPr id="5" name="TextBox 4">
              <a:extLst>
                <a:ext uri="{FF2B5EF4-FFF2-40B4-BE49-F238E27FC236}">
                  <a16:creationId xmlns:a16="http://schemas.microsoft.com/office/drawing/2014/main" id="{8A035435-3E07-4BEC-BD8A-F19BE1853C42}"/>
                </a:ext>
              </a:extLst>
            </p:cNvPr>
            <p:cNvSpPr txBox="1"/>
            <p:nvPr/>
          </p:nvSpPr>
          <p:spPr>
            <a:xfrm>
              <a:off x="5377641" y="757021"/>
              <a:ext cx="1900520"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collabdays | lisbon</a:t>
              </a:r>
            </a:p>
          </p:txBody>
        </p:sp>
      </p:gr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sz="2800" dirty="0"/>
          </a:p>
        </p:txBody>
      </p:sp>
      <p:sp>
        <p:nvSpPr>
          <p:cNvPr id="5" name="Title 4"/>
          <p:cNvSpPr>
            <a:spLocks noGrp="1"/>
          </p:cNvSpPr>
          <p:nvPr>
            <p:ph type="title"/>
          </p:nvPr>
        </p:nvSpPr>
        <p:spPr/>
        <p:txBody>
          <a:bodyPr/>
          <a:lstStyle/>
          <a:p>
            <a:r>
              <a:rPr lang="en-US" sz="4400" dirty="0"/>
              <a:t>POC</a:t>
            </a:r>
            <a:endParaRPr lang="pt-PT" sz="4400" dirty="0"/>
          </a:p>
        </p:txBody>
      </p:sp>
      <p:pic>
        <p:nvPicPr>
          <p:cNvPr id="9" name="Picture 8">
            <a:extLst>
              <a:ext uri="{FF2B5EF4-FFF2-40B4-BE49-F238E27FC236}">
                <a16:creationId xmlns:a16="http://schemas.microsoft.com/office/drawing/2014/main" id="{78FB7855-CB96-448A-B2FE-BD6E2EECB4C7}"/>
              </a:ext>
            </a:extLst>
          </p:cNvPr>
          <p:cNvPicPr>
            <a:picLocks noChangeAspect="1"/>
          </p:cNvPicPr>
          <p:nvPr/>
        </p:nvPicPr>
        <p:blipFill>
          <a:blip r:embed="rId2"/>
          <a:stretch>
            <a:fillRect/>
          </a:stretch>
        </p:blipFill>
        <p:spPr>
          <a:xfrm>
            <a:off x="5120393" y="2796466"/>
            <a:ext cx="6985406" cy="3955002"/>
          </a:xfrm>
          <a:prstGeom prst="rect">
            <a:avLst/>
          </a:prstGeom>
        </p:spPr>
      </p:pic>
      <p:pic>
        <p:nvPicPr>
          <p:cNvPr id="8" name="Content Placeholder 4">
            <a:extLst>
              <a:ext uri="{FF2B5EF4-FFF2-40B4-BE49-F238E27FC236}">
                <a16:creationId xmlns:a16="http://schemas.microsoft.com/office/drawing/2014/main" id="{3BB06D08-6831-458F-903B-32099808550B}"/>
              </a:ext>
            </a:extLst>
          </p:cNvPr>
          <p:cNvPicPr>
            <a:picLocks noChangeAspect="1"/>
          </p:cNvPicPr>
          <p:nvPr/>
        </p:nvPicPr>
        <p:blipFill>
          <a:blip r:embed="rId3"/>
          <a:stretch>
            <a:fillRect/>
          </a:stretch>
        </p:blipFill>
        <p:spPr>
          <a:xfrm>
            <a:off x="438705" y="822664"/>
            <a:ext cx="6692639" cy="3810923"/>
          </a:xfrm>
          <a:prstGeom prst="rect">
            <a:avLst/>
          </a:prstGeom>
        </p:spPr>
      </p:pic>
    </p:spTree>
    <p:extLst>
      <p:ext uri="{BB962C8B-B14F-4D97-AF65-F5344CB8AC3E}">
        <p14:creationId xmlns:p14="http://schemas.microsoft.com/office/powerpoint/2010/main" val="5419322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z="2800" dirty="0"/>
              <a:t>Business was happy and we get green light!</a:t>
            </a:r>
          </a:p>
          <a:p>
            <a:r>
              <a:rPr lang="en-US" sz="2800" dirty="0"/>
              <a:t>Benefits:</a:t>
            </a:r>
          </a:p>
          <a:p>
            <a:pPr marL="457200" indent="-457200">
              <a:buFont typeface="Arial" panose="020B0604020202020204" pitchFamily="34" charset="0"/>
              <a:buChar char="•"/>
            </a:pPr>
            <a:r>
              <a:rPr lang="en-US" sz="2800" dirty="0"/>
              <a:t>Only development time is a cost</a:t>
            </a:r>
          </a:p>
          <a:p>
            <a:pPr marL="457200" indent="-457200">
              <a:buFont typeface="Arial" panose="020B0604020202020204" pitchFamily="34" charset="0"/>
              <a:buChar char="•"/>
            </a:pPr>
            <a:r>
              <a:rPr lang="en-US" sz="2800" dirty="0"/>
              <a:t>Solution made for company</a:t>
            </a:r>
          </a:p>
          <a:p>
            <a:pPr marL="457200" indent="-457200">
              <a:buFont typeface="Arial" panose="020B0604020202020204" pitchFamily="34" charset="0"/>
              <a:buChar char="•"/>
            </a:pPr>
            <a:r>
              <a:rPr lang="en-US" sz="2800" dirty="0"/>
              <a:t>Easy way to say stop</a:t>
            </a:r>
          </a:p>
          <a:p>
            <a:pPr marL="457200" indent="-457200">
              <a:buFont typeface="Arial" panose="020B0604020202020204" pitchFamily="34" charset="0"/>
              <a:buChar char="•"/>
            </a:pPr>
            <a:r>
              <a:rPr lang="en-US" sz="2800" dirty="0"/>
              <a:t>Materials build in the fast for migration way</a:t>
            </a:r>
          </a:p>
          <a:p>
            <a:pPr marL="457200" indent="-457200">
              <a:buFont typeface="Arial" panose="020B0604020202020204" pitchFamily="34" charset="0"/>
              <a:buChar char="•"/>
            </a:pPr>
            <a:endParaRPr lang="en-US" sz="2800" dirty="0"/>
          </a:p>
        </p:txBody>
      </p:sp>
      <p:sp>
        <p:nvSpPr>
          <p:cNvPr id="5" name="Title 4"/>
          <p:cNvSpPr>
            <a:spLocks noGrp="1"/>
          </p:cNvSpPr>
          <p:nvPr>
            <p:ph type="title"/>
          </p:nvPr>
        </p:nvSpPr>
        <p:spPr/>
        <p:txBody>
          <a:bodyPr/>
          <a:lstStyle/>
          <a:p>
            <a:r>
              <a:rPr lang="en-US" sz="4400" dirty="0"/>
              <a:t>Result of POC</a:t>
            </a:r>
            <a:endParaRPr lang="pt-PT" sz="4400" dirty="0"/>
          </a:p>
        </p:txBody>
      </p:sp>
      <p:pic>
        <p:nvPicPr>
          <p:cNvPr id="7" name="Graphic 6" descr="Sunglasses face outline with solid fill">
            <a:extLst>
              <a:ext uri="{FF2B5EF4-FFF2-40B4-BE49-F238E27FC236}">
                <a16:creationId xmlns:a16="http://schemas.microsoft.com/office/drawing/2014/main" id="{7DB18AFF-5BDF-44EA-A755-6925F08329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1309" y="1160755"/>
            <a:ext cx="914400" cy="914400"/>
          </a:xfrm>
          <a:prstGeom prst="rect">
            <a:avLst/>
          </a:prstGeom>
        </p:spPr>
      </p:pic>
    </p:spTree>
    <p:extLst>
      <p:ext uri="{BB962C8B-B14F-4D97-AF65-F5344CB8AC3E}">
        <p14:creationId xmlns:p14="http://schemas.microsoft.com/office/powerpoint/2010/main" val="15761161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81076" y="2131369"/>
            <a:ext cx="10245725" cy="1378644"/>
          </a:xfrm>
        </p:spPr>
        <p:txBody>
          <a:bodyPr/>
          <a:lstStyle/>
          <a:p>
            <a:r>
              <a:rPr lang="fi-FI" dirty="0"/>
              <a:t>Demo</a:t>
            </a:r>
            <a:endParaRPr lang="en-GB" dirty="0"/>
          </a:p>
        </p:txBody>
      </p:sp>
      <p:sp>
        <p:nvSpPr>
          <p:cNvPr id="9" name="Text Placeholder 8"/>
          <p:cNvSpPr>
            <a:spLocks noGrp="1"/>
          </p:cNvSpPr>
          <p:nvPr>
            <p:ph type="body" sz="quarter" idx="11"/>
          </p:nvPr>
        </p:nvSpPr>
        <p:spPr>
          <a:xfrm>
            <a:off x="981076" y="3624642"/>
            <a:ext cx="10237787" cy="914096"/>
          </a:xfrm>
        </p:spPr>
        <p:txBody>
          <a:bodyPr/>
          <a:lstStyle/>
          <a:p>
            <a:r>
              <a:rPr lang="en-US" sz="4800" dirty="0"/>
              <a:t>Quiz module</a:t>
            </a:r>
            <a:endParaRPr lang="en-GB" sz="4800" dirty="0"/>
          </a:p>
        </p:txBody>
      </p:sp>
      <p:sp>
        <p:nvSpPr>
          <p:cNvPr id="2" name="Subtitle 1"/>
          <p:cNvSpPr>
            <a:spLocks noGrp="1"/>
          </p:cNvSpPr>
          <p:nvPr>
            <p:ph type="subTitle" idx="1"/>
          </p:nvPr>
        </p:nvSpPr>
        <p:spPr>
          <a:xfrm>
            <a:off x="973139" y="4920712"/>
            <a:ext cx="10237786" cy="461665"/>
          </a:xfrm>
        </p:spPr>
        <p:txBody>
          <a:bodyPr/>
          <a:lstStyle/>
          <a:p>
            <a:endParaRPr lang="pt-PT" sz="2800" dirty="0"/>
          </a:p>
        </p:txBody>
      </p:sp>
    </p:spTree>
    <p:extLst>
      <p:ext uri="{BB962C8B-B14F-4D97-AF65-F5344CB8AC3E}">
        <p14:creationId xmlns:p14="http://schemas.microsoft.com/office/powerpoint/2010/main" val="20613035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Planning Development</a:t>
            </a:r>
          </a:p>
        </p:txBody>
      </p:sp>
    </p:spTree>
    <p:extLst>
      <p:ext uri="{BB962C8B-B14F-4D97-AF65-F5344CB8AC3E}">
        <p14:creationId xmlns:p14="http://schemas.microsoft.com/office/powerpoint/2010/main" val="429274669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Work done in Agile way</a:t>
            </a:r>
          </a:p>
          <a:p>
            <a:r>
              <a:rPr lang="en-US" dirty="0"/>
              <a:t>2 weeks sprints</a:t>
            </a:r>
          </a:p>
          <a:p>
            <a:r>
              <a:rPr lang="en-US" dirty="0"/>
              <a:t>Business was involved from the start to end.</a:t>
            </a:r>
          </a:p>
          <a:p>
            <a:r>
              <a:rPr lang="en-US" dirty="0"/>
              <a:t>Weekly catch ups !</a:t>
            </a:r>
          </a:p>
          <a:p>
            <a:r>
              <a:rPr lang="en-US" dirty="0"/>
              <a:t>Ability to add the comments and apply corrections.</a:t>
            </a:r>
            <a:endParaRPr lang="pt-PT" dirty="0"/>
          </a:p>
        </p:txBody>
      </p:sp>
      <p:sp>
        <p:nvSpPr>
          <p:cNvPr id="5" name="Title 4"/>
          <p:cNvSpPr>
            <a:spLocks noGrp="1"/>
          </p:cNvSpPr>
          <p:nvPr>
            <p:ph type="title"/>
          </p:nvPr>
        </p:nvSpPr>
        <p:spPr/>
        <p:txBody>
          <a:bodyPr/>
          <a:lstStyle/>
          <a:p>
            <a:r>
              <a:rPr lang="en-US" dirty="0"/>
              <a:t>Planning Development</a:t>
            </a:r>
            <a:endParaRPr lang="pt-PT" dirty="0"/>
          </a:p>
        </p:txBody>
      </p:sp>
    </p:spTree>
    <p:extLst>
      <p:ext uri="{BB962C8B-B14F-4D97-AF65-F5344CB8AC3E}">
        <p14:creationId xmlns:p14="http://schemas.microsoft.com/office/powerpoint/2010/main" val="26228032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Stage 1</a:t>
            </a:r>
          </a:p>
          <a:p>
            <a:pPr marL="571500" indent="-571500">
              <a:buFont typeface="Arial" panose="020B0604020202020204" pitchFamily="34" charset="0"/>
              <a:buChar char="•"/>
            </a:pPr>
            <a:r>
              <a:rPr lang="en-US" dirty="0"/>
              <a:t>Quiz and management</a:t>
            </a:r>
          </a:p>
          <a:p>
            <a:pPr marL="571500" indent="-571500">
              <a:buFont typeface="Arial" panose="020B0604020202020204" pitchFamily="34" charset="0"/>
              <a:buChar char="•"/>
            </a:pPr>
            <a:r>
              <a:rPr lang="en-US" dirty="0"/>
              <a:t>Recommendations</a:t>
            </a:r>
          </a:p>
          <a:p>
            <a:pPr marL="571500" indent="-571500">
              <a:buFont typeface="Arial" panose="020B0604020202020204" pitchFamily="34" charset="0"/>
              <a:buChar char="•"/>
            </a:pPr>
            <a:r>
              <a:rPr lang="en-US" dirty="0"/>
              <a:t>Content Creators board</a:t>
            </a:r>
          </a:p>
          <a:p>
            <a:pPr marL="571500" indent="-571500">
              <a:buFont typeface="Arial" panose="020B0604020202020204" pitchFamily="34" charset="0"/>
              <a:buChar char="•"/>
            </a:pPr>
            <a:r>
              <a:rPr lang="en-US" dirty="0"/>
              <a:t>Tracking</a:t>
            </a:r>
            <a:endParaRPr lang="pt-PT" dirty="0"/>
          </a:p>
        </p:txBody>
      </p:sp>
      <p:sp>
        <p:nvSpPr>
          <p:cNvPr id="5" name="Title 4"/>
          <p:cNvSpPr>
            <a:spLocks noGrp="1"/>
          </p:cNvSpPr>
          <p:nvPr>
            <p:ph type="title"/>
          </p:nvPr>
        </p:nvSpPr>
        <p:spPr/>
        <p:txBody>
          <a:bodyPr/>
          <a:lstStyle/>
          <a:p>
            <a:r>
              <a:rPr lang="en-US" dirty="0"/>
              <a:t>Planning Development</a:t>
            </a:r>
            <a:endParaRPr lang="pt-PT" dirty="0"/>
          </a:p>
        </p:txBody>
      </p:sp>
    </p:spTree>
    <p:extLst>
      <p:ext uri="{BB962C8B-B14F-4D97-AF65-F5344CB8AC3E}">
        <p14:creationId xmlns:p14="http://schemas.microsoft.com/office/powerpoint/2010/main" val="36713579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Stage 2</a:t>
            </a:r>
          </a:p>
          <a:p>
            <a:pPr marL="571500" indent="-571500">
              <a:buFont typeface="Arial" panose="020B0604020202020204" pitchFamily="34" charset="0"/>
              <a:buChar char="•"/>
            </a:pPr>
            <a:r>
              <a:rPr lang="en-US" dirty="0"/>
              <a:t>Manage Team</a:t>
            </a:r>
          </a:p>
          <a:p>
            <a:pPr marL="571500" indent="-571500">
              <a:buFont typeface="Arial" panose="020B0604020202020204" pitchFamily="34" charset="0"/>
              <a:buChar char="•"/>
            </a:pPr>
            <a:r>
              <a:rPr lang="en-US" dirty="0"/>
              <a:t>Reporting </a:t>
            </a:r>
          </a:p>
          <a:p>
            <a:pPr marL="571500" indent="-571500">
              <a:buFont typeface="Arial" panose="020B0604020202020204" pitchFamily="34" charset="0"/>
              <a:buChar char="•"/>
            </a:pPr>
            <a:r>
              <a:rPr lang="en-US" dirty="0"/>
              <a:t>Modules Display</a:t>
            </a:r>
            <a:endParaRPr lang="pt-PT" dirty="0"/>
          </a:p>
        </p:txBody>
      </p:sp>
      <p:sp>
        <p:nvSpPr>
          <p:cNvPr id="5" name="Title 4"/>
          <p:cNvSpPr>
            <a:spLocks noGrp="1"/>
          </p:cNvSpPr>
          <p:nvPr>
            <p:ph type="title"/>
          </p:nvPr>
        </p:nvSpPr>
        <p:spPr/>
        <p:txBody>
          <a:bodyPr/>
          <a:lstStyle/>
          <a:p>
            <a:r>
              <a:rPr lang="en-US" dirty="0"/>
              <a:t>Planning Development</a:t>
            </a:r>
            <a:endParaRPr lang="pt-PT" dirty="0"/>
          </a:p>
        </p:txBody>
      </p:sp>
    </p:spTree>
    <p:extLst>
      <p:ext uri="{BB962C8B-B14F-4D97-AF65-F5344CB8AC3E}">
        <p14:creationId xmlns:p14="http://schemas.microsoft.com/office/powerpoint/2010/main" val="6957408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fi-FI"/>
              <a:t>Demo</a:t>
            </a:r>
            <a:endParaRPr lang="en-GB" dirty="0"/>
          </a:p>
        </p:txBody>
      </p:sp>
      <p:sp>
        <p:nvSpPr>
          <p:cNvPr id="9" name="Text Placeholder 8"/>
          <p:cNvSpPr>
            <a:spLocks noGrp="1"/>
          </p:cNvSpPr>
          <p:nvPr>
            <p:ph type="body" sz="quarter" idx="11"/>
          </p:nvPr>
        </p:nvSpPr>
        <p:spPr/>
        <p:txBody>
          <a:bodyPr/>
          <a:lstStyle/>
          <a:p>
            <a:r>
              <a:rPr lang="en-US" sz="5400" dirty="0"/>
              <a:t>Solution Stage 1 &amp; Stage 2</a:t>
            </a:r>
            <a:endParaRPr lang="en-GB" sz="5400" dirty="0"/>
          </a:p>
        </p:txBody>
      </p:sp>
      <p:sp>
        <p:nvSpPr>
          <p:cNvPr id="2" name="Subtitle 1"/>
          <p:cNvSpPr>
            <a:spLocks noGrp="1"/>
          </p:cNvSpPr>
          <p:nvPr>
            <p:ph type="subTitle" idx="1"/>
          </p:nvPr>
        </p:nvSpPr>
        <p:spPr/>
        <p:txBody>
          <a:bodyPr/>
          <a:lstStyle/>
          <a:p>
            <a:endParaRPr lang="pt-PT" dirty="0"/>
          </a:p>
        </p:txBody>
      </p:sp>
    </p:spTree>
    <p:extLst>
      <p:ext uri="{BB962C8B-B14F-4D97-AF65-F5344CB8AC3E}">
        <p14:creationId xmlns:p14="http://schemas.microsoft.com/office/powerpoint/2010/main" val="1750767634"/>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Results of the work</a:t>
            </a:r>
          </a:p>
        </p:txBody>
      </p:sp>
    </p:spTree>
    <p:extLst>
      <p:ext uri="{BB962C8B-B14F-4D97-AF65-F5344CB8AC3E}">
        <p14:creationId xmlns:p14="http://schemas.microsoft.com/office/powerpoint/2010/main" val="3074964619"/>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Result of the work</a:t>
            </a:r>
            <a:endParaRPr lang="pt-PT" dirty="0"/>
          </a:p>
        </p:txBody>
      </p:sp>
      <p:pic>
        <p:nvPicPr>
          <p:cNvPr id="3" name="Picture 2">
            <a:extLst>
              <a:ext uri="{FF2B5EF4-FFF2-40B4-BE49-F238E27FC236}">
                <a16:creationId xmlns:a16="http://schemas.microsoft.com/office/drawing/2014/main" id="{464A8C91-E46E-4C75-81BA-2066EC74924C}"/>
              </a:ext>
            </a:extLst>
          </p:cNvPr>
          <p:cNvPicPr>
            <a:picLocks noChangeAspect="1"/>
          </p:cNvPicPr>
          <p:nvPr/>
        </p:nvPicPr>
        <p:blipFill>
          <a:blip r:embed="rId2"/>
          <a:stretch>
            <a:fillRect/>
          </a:stretch>
        </p:blipFill>
        <p:spPr>
          <a:xfrm>
            <a:off x="194191" y="976497"/>
            <a:ext cx="4413297" cy="3491001"/>
          </a:xfrm>
          <a:prstGeom prst="rect">
            <a:avLst/>
          </a:prstGeom>
        </p:spPr>
      </p:pic>
      <p:pic>
        <p:nvPicPr>
          <p:cNvPr id="7" name="Picture 6">
            <a:extLst>
              <a:ext uri="{FF2B5EF4-FFF2-40B4-BE49-F238E27FC236}">
                <a16:creationId xmlns:a16="http://schemas.microsoft.com/office/drawing/2014/main" id="{912D2DD2-7A53-4AA9-8728-7CFCD2BA51EE}"/>
              </a:ext>
            </a:extLst>
          </p:cNvPr>
          <p:cNvPicPr>
            <a:picLocks noChangeAspect="1"/>
          </p:cNvPicPr>
          <p:nvPr/>
        </p:nvPicPr>
        <p:blipFill>
          <a:blip r:embed="rId3"/>
          <a:stretch>
            <a:fillRect/>
          </a:stretch>
        </p:blipFill>
        <p:spPr>
          <a:xfrm>
            <a:off x="7745039" y="938385"/>
            <a:ext cx="4443786" cy="3529113"/>
          </a:xfrm>
          <a:prstGeom prst="rect">
            <a:avLst/>
          </a:prstGeom>
        </p:spPr>
      </p:pic>
      <p:pic>
        <p:nvPicPr>
          <p:cNvPr id="9" name="Picture 8">
            <a:extLst>
              <a:ext uri="{FF2B5EF4-FFF2-40B4-BE49-F238E27FC236}">
                <a16:creationId xmlns:a16="http://schemas.microsoft.com/office/drawing/2014/main" id="{2BFA23D3-F64E-4AAD-B73E-45D5E5FB9071}"/>
              </a:ext>
            </a:extLst>
          </p:cNvPr>
          <p:cNvPicPr>
            <a:picLocks noChangeAspect="1"/>
          </p:cNvPicPr>
          <p:nvPr/>
        </p:nvPicPr>
        <p:blipFill>
          <a:blip r:embed="rId4"/>
          <a:stretch>
            <a:fillRect/>
          </a:stretch>
        </p:blipFill>
        <p:spPr>
          <a:xfrm>
            <a:off x="3796221" y="3420355"/>
            <a:ext cx="4847766" cy="3437645"/>
          </a:xfrm>
          <a:prstGeom prst="rect">
            <a:avLst/>
          </a:prstGeom>
        </p:spPr>
      </p:pic>
    </p:spTree>
    <p:extLst>
      <p:ext uri="{BB962C8B-B14F-4D97-AF65-F5344CB8AC3E}">
        <p14:creationId xmlns:p14="http://schemas.microsoft.com/office/powerpoint/2010/main" val="6973762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346745" y="1588293"/>
            <a:ext cx="783228" cy="369332"/>
          </a:xfrm>
          <a:prstGeom prst="rect">
            <a:avLst/>
          </a:prstGeom>
          <a:noFill/>
        </p:spPr>
        <p:txBody>
          <a:bodyPr wrap="none" lIns="0" tIns="0" rIns="0" bIns="0" rtlCol="0" anchor="t">
            <a:spAutoFit/>
          </a:bodyPr>
          <a:lstStyle/>
          <a:p>
            <a:r>
              <a:rPr lang="pt-PT" sz="2400" spc="-70" dirty="0">
                <a:solidFill>
                  <a:schemeClr val="tx1">
                    <a:lumMod val="65000"/>
                    <a:lumOff val="35000"/>
                  </a:schemeClr>
                </a:solidFill>
                <a:latin typeface="Segoe UI Semibold"/>
                <a:cs typeface="Segoe UI Semibold"/>
              </a:rPr>
              <a:t>GOLD</a:t>
            </a:r>
            <a:endParaRPr lang="en-US" dirty="0">
              <a:solidFill>
                <a:schemeClr val="tx1">
                  <a:lumMod val="65000"/>
                  <a:lumOff val="35000"/>
                </a:schemeClr>
              </a:solidFill>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0098"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pt-PT" dirty="0"/>
              <a:t>COMMUNITY</a:t>
            </a:r>
            <a:endParaRPr lang="en-US" dirty="0"/>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347448" y="2134675"/>
            <a:ext cx="2744743" cy="14401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4"/>
          <a:stretch>
            <a:fillRect/>
          </a:stretch>
        </p:blipFill>
        <p:spPr>
          <a:xfrm>
            <a:off x="2296599" y="4489035"/>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5"/>
          <a:stretch>
            <a:fillRect/>
          </a:stretch>
        </p:blipFill>
        <p:spPr>
          <a:xfrm>
            <a:off x="4233680" y="4489035"/>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6"/>
          <a:stretch>
            <a:fillRect/>
          </a:stretch>
        </p:blipFill>
        <p:spPr>
          <a:xfrm>
            <a:off x="6170758" y="4489035"/>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7"/>
          <a:stretch>
            <a:fillRect/>
          </a:stretch>
        </p:blipFill>
        <p:spPr>
          <a:xfrm>
            <a:off x="8116046" y="4489034"/>
            <a:ext cx="1831402" cy="947979"/>
          </a:xfrm>
          <a:prstGeom prst="rect">
            <a:avLst/>
          </a:prstGeom>
        </p:spPr>
      </p:pic>
      <p:pic>
        <p:nvPicPr>
          <p:cNvPr id="1026" name="Picture 2">
            <a:extLst>
              <a:ext uri="{FF2B5EF4-FFF2-40B4-BE49-F238E27FC236}">
                <a16:creationId xmlns:a16="http://schemas.microsoft.com/office/drawing/2014/main" id="{92AC3915-1D69-457E-A835-71B5EF0A2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980" y="4489034"/>
            <a:ext cx="1805675" cy="94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9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Result of the work</a:t>
            </a:r>
            <a:endParaRPr lang="pt-PT" dirty="0"/>
          </a:p>
        </p:txBody>
      </p:sp>
      <p:pic>
        <p:nvPicPr>
          <p:cNvPr id="11" name="Picture 10">
            <a:extLst>
              <a:ext uri="{FF2B5EF4-FFF2-40B4-BE49-F238E27FC236}">
                <a16:creationId xmlns:a16="http://schemas.microsoft.com/office/drawing/2014/main" id="{6E6F9451-E7CF-48B1-ADD6-7D8E3E71603C}"/>
              </a:ext>
            </a:extLst>
          </p:cNvPr>
          <p:cNvPicPr>
            <a:picLocks noChangeAspect="1"/>
          </p:cNvPicPr>
          <p:nvPr/>
        </p:nvPicPr>
        <p:blipFill>
          <a:blip r:embed="rId2"/>
          <a:stretch>
            <a:fillRect/>
          </a:stretch>
        </p:blipFill>
        <p:spPr>
          <a:xfrm>
            <a:off x="2824380" y="2490951"/>
            <a:ext cx="6425577" cy="1303409"/>
          </a:xfrm>
          <a:prstGeom prst="rect">
            <a:avLst/>
          </a:prstGeom>
        </p:spPr>
      </p:pic>
      <p:pic>
        <p:nvPicPr>
          <p:cNvPr id="9" name="Picture 8">
            <a:extLst>
              <a:ext uri="{FF2B5EF4-FFF2-40B4-BE49-F238E27FC236}">
                <a16:creationId xmlns:a16="http://schemas.microsoft.com/office/drawing/2014/main" id="{CCAF8CCA-78BF-4D98-A66F-CE334B8B65D7}"/>
              </a:ext>
            </a:extLst>
          </p:cNvPr>
          <p:cNvPicPr>
            <a:picLocks noChangeAspect="1"/>
          </p:cNvPicPr>
          <p:nvPr/>
        </p:nvPicPr>
        <p:blipFill>
          <a:blip r:embed="rId3"/>
          <a:stretch>
            <a:fillRect/>
          </a:stretch>
        </p:blipFill>
        <p:spPr>
          <a:xfrm>
            <a:off x="1981377" y="4324957"/>
            <a:ext cx="8437857" cy="1311031"/>
          </a:xfrm>
          <a:prstGeom prst="rect">
            <a:avLst/>
          </a:prstGeom>
        </p:spPr>
      </p:pic>
      <p:pic>
        <p:nvPicPr>
          <p:cNvPr id="12" name="Picture 11">
            <a:extLst>
              <a:ext uri="{FF2B5EF4-FFF2-40B4-BE49-F238E27FC236}">
                <a16:creationId xmlns:a16="http://schemas.microsoft.com/office/drawing/2014/main" id="{825F06A3-6E21-4F84-A4DA-FC5E222FF14F}"/>
              </a:ext>
            </a:extLst>
          </p:cNvPr>
          <p:cNvPicPr>
            <a:picLocks noChangeAspect="1"/>
          </p:cNvPicPr>
          <p:nvPr/>
        </p:nvPicPr>
        <p:blipFill>
          <a:blip r:embed="rId4"/>
          <a:stretch>
            <a:fillRect/>
          </a:stretch>
        </p:blipFill>
        <p:spPr>
          <a:xfrm>
            <a:off x="3023027" y="1306877"/>
            <a:ext cx="5716705" cy="426847"/>
          </a:xfrm>
          <a:prstGeom prst="rect">
            <a:avLst/>
          </a:prstGeom>
        </p:spPr>
      </p:pic>
      <p:pic>
        <p:nvPicPr>
          <p:cNvPr id="14" name="Picture 13">
            <a:extLst>
              <a:ext uri="{FF2B5EF4-FFF2-40B4-BE49-F238E27FC236}">
                <a16:creationId xmlns:a16="http://schemas.microsoft.com/office/drawing/2014/main" id="{D067B30E-6918-4484-A866-DAECADAC7632}"/>
              </a:ext>
            </a:extLst>
          </p:cNvPr>
          <p:cNvPicPr>
            <a:picLocks noChangeAspect="1"/>
          </p:cNvPicPr>
          <p:nvPr/>
        </p:nvPicPr>
        <p:blipFill>
          <a:blip r:embed="rId5"/>
          <a:stretch>
            <a:fillRect/>
          </a:stretch>
        </p:blipFill>
        <p:spPr>
          <a:xfrm>
            <a:off x="2824380" y="1733724"/>
            <a:ext cx="6327827" cy="396442"/>
          </a:xfrm>
          <a:prstGeom prst="rect">
            <a:avLst/>
          </a:prstGeom>
        </p:spPr>
      </p:pic>
    </p:spTree>
    <p:extLst>
      <p:ext uri="{BB962C8B-B14F-4D97-AF65-F5344CB8AC3E}">
        <p14:creationId xmlns:p14="http://schemas.microsoft.com/office/powerpoint/2010/main" val="40545869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This is some text point</a:t>
            </a:r>
          </a:p>
          <a:p>
            <a:r>
              <a:rPr lang="en-US" dirty="0"/>
              <a:t>Other Text point</a:t>
            </a:r>
            <a:endParaRPr lang="pt-PT" dirty="0"/>
          </a:p>
        </p:txBody>
      </p:sp>
      <p:sp>
        <p:nvSpPr>
          <p:cNvPr id="5" name="Title 4"/>
          <p:cNvSpPr>
            <a:spLocks noGrp="1"/>
          </p:cNvSpPr>
          <p:nvPr>
            <p:ph type="title"/>
          </p:nvPr>
        </p:nvSpPr>
        <p:spPr/>
        <p:txBody>
          <a:bodyPr/>
          <a:lstStyle/>
          <a:p>
            <a:r>
              <a:rPr lang="en-US" dirty="0"/>
              <a:t>Result of the work</a:t>
            </a:r>
            <a:endParaRPr lang="pt-PT" dirty="0"/>
          </a:p>
        </p:txBody>
      </p:sp>
      <p:pic>
        <p:nvPicPr>
          <p:cNvPr id="13" name="Picture 12">
            <a:extLst>
              <a:ext uri="{FF2B5EF4-FFF2-40B4-BE49-F238E27FC236}">
                <a16:creationId xmlns:a16="http://schemas.microsoft.com/office/drawing/2014/main" id="{A1BC109C-1EDB-4CA6-9552-3F91E6A039E7}"/>
              </a:ext>
            </a:extLst>
          </p:cNvPr>
          <p:cNvPicPr>
            <a:picLocks noChangeAspect="1"/>
          </p:cNvPicPr>
          <p:nvPr/>
        </p:nvPicPr>
        <p:blipFill>
          <a:blip r:embed="rId2"/>
          <a:stretch>
            <a:fillRect/>
          </a:stretch>
        </p:blipFill>
        <p:spPr>
          <a:xfrm>
            <a:off x="322895" y="1189560"/>
            <a:ext cx="11543033" cy="5007053"/>
          </a:xfrm>
          <a:prstGeom prst="rect">
            <a:avLst/>
          </a:prstGeom>
        </p:spPr>
      </p:pic>
    </p:spTree>
    <p:extLst>
      <p:ext uri="{BB962C8B-B14F-4D97-AF65-F5344CB8AC3E}">
        <p14:creationId xmlns:p14="http://schemas.microsoft.com/office/powerpoint/2010/main" val="1735756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Summary</a:t>
            </a:r>
          </a:p>
        </p:txBody>
      </p:sp>
    </p:spTree>
    <p:extLst>
      <p:ext uri="{BB962C8B-B14F-4D97-AF65-F5344CB8AC3E}">
        <p14:creationId xmlns:p14="http://schemas.microsoft.com/office/powerpoint/2010/main" val="2211510137"/>
      </p:ext>
    </p:extLst>
  </p:cSld>
  <p:clrMapOvr>
    <a:masterClrMapping/>
  </p:clrMapOvr>
  <mc:AlternateContent xmlns:mc="http://schemas.openxmlformats.org/markup-compatibility/2006">
    <mc:Choice xmlns:p14="http://schemas.microsoft.com/office/powerpoint/2010/main" Requires="p14">
      <p:transition spd="slow" p14:dur="30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19111" y="1039427"/>
            <a:ext cx="11149013" cy="1975926"/>
          </a:xfrm>
        </p:spPr>
        <p:txBody>
          <a:bodyPr/>
          <a:lstStyle/>
          <a:p>
            <a:r>
              <a:rPr lang="en-US" sz="2800" dirty="0"/>
              <a:t>Further possibilities of Development:</a:t>
            </a:r>
          </a:p>
          <a:p>
            <a:pPr marL="457200" indent="-457200">
              <a:buFont typeface="Arial" panose="020B0604020202020204" pitchFamily="34" charset="0"/>
              <a:buChar char="•"/>
            </a:pPr>
            <a:r>
              <a:rPr lang="en-US" sz="2800" dirty="0"/>
              <a:t>Connection with Power Virtual Agent</a:t>
            </a:r>
          </a:p>
          <a:p>
            <a:pPr marL="457200" indent="-457200">
              <a:buFont typeface="Arial" panose="020B0604020202020204" pitchFamily="34" charset="0"/>
              <a:buChar char="•"/>
            </a:pPr>
            <a:r>
              <a:rPr lang="en-US" sz="2800" dirty="0"/>
              <a:t>Connection with other systems (matter of connector)</a:t>
            </a:r>
          </a:p>
          <a:p>
            <a:pPr marL="457200" indent="-457200">
              <a:buFont typeface="Arial" panose="020B0604020202020204" pitchFamily="34" charset="0"/>
              <a:buChar char="•"/>
            </a:pPr>
            <a:r>
              <a:rPr lang="en-US" sz="2800" dirty="0"/>
              <a:t>Connection with Viva Learnings!</a:t>
            </a:r>
          </a:p>
          <a:p>
            <a:pPr marL="457200" indent="-457200">
              <a:buFont typeface="Arial" panose="020B0604020202020204" pitchFamily="34" charset="0"/>
              <a:buChar char="•"/>
            </a:pPr>
            <a:r>
              <a:rPr lang="en-US" sz="2800" dirty="0"/>
              <a:t>User data per region </a:t>
            </a:r>
          </a:p>
          <a:p>
            <a:pPr marL="457200" indent="-457200">
              <a:buFont typeface="Arial" panose="020B0604020202020204" pitchFamily="34" charset="0"/>
              <a:buChar char="•"/>
            </a:pPr>
            <a:r>
              <a:rPr lang="en-US" sz="2800" dirty="0"/>
              <a:t>Modules cross Pathways</a:t>
            </a:r>
          </a:p>
          <a:p>
            <a:pPr marL="457200" indent="-457200">
              <a:buFont typeface="Arial" panose="020B0604020202020204" pitchFamily="34" charset="0"/>
              <a:buChar char="•"/>
            </a:pPr>
            <a:endParaRPr lang="en-US" sz="2800" dirty="0"/>
          </a:p>
        </p:txBody>
      </p:sp>
      <p:sp>
        <p:nvSpPr>
          <p:cNvPr id="5" name="Title 4"/>
          <p:cNvSpPr>
            <a:spLocks noGrp="1"/>
          </p:cNvSpPr>
          <p:nvPr>
            <p:ph type="title"/>
          </p:nvPr>
        </p:nvSpPr>
        <p:spPr/>
        <p:txBody>
          <a:bodyPr/>
          <a:lstStyle/>
          <a:p>
            <a:r>
              <a:rPr lang="en-US" sz="4400" dirty="0"/>
              <a:t>What Next?</a:t>
            </a:r>
            <a:endParaRPr lang="pt-PT" sz="4400" dirty="0"/>
          </a:p>
        </p:txBody>
      </p:sp>
    </p:spTree>
    <p:extLst>
      <p:ext uri="{BB962C8B-B14F-4D97-AF65-F5344CB8AC3E}">
        <p14:creationId xmlns:p14="http://schemas.microsoft.com/office/powerpoint/2010/main" val="2990472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fi-FI"/>
              <a:t>Demo</a:t>
            </a:r>
            <a:endParaRPr lang="en-GB" dirty="0"/>
          </a:p>
        </p:txBody>
      </p:sp>
      <p:sp>
        <p:nvSpPr>
          <p:cNvPr id="9" name="Text Placeholder 8"/>
          <p:cNvSpPr>
            <a:spLocks noGrp="1"/>
          </p:cNvSpPr>
          <p:nvPr>
            <p:ph type="body" sz="quarter" idx="11"/>
          </p:nvPr>
        </p:nvSpPr>
        <p:spPr/>
        <p:txBody>
          <a:bodyPr/>
          <a:lstStyle/>
          <a:p>
            <a:r>
              <a:rPr lang="en-US" sz="5400" dirty="0"/>
              <a:t>Power Virtual Agent integration</a:t>
            </a:r>
            <a:endParaRPr lang="en-GB" sz="5400" dirty="0"/>
          </a:p>
        </p:txBody>
      </p:sp>
      <p:sp>
        <p:nvSpPr>
          <p:cNvPr id="2" name="Subtitle 1"/>
          <p:cNvSpPr>
            <a:spLocks noGrp="1"/>
          </p:cNvSpPr>
          <p:nvPr>
            <p:ph type="subTitle" idx="1"/>
          </p:nvPr>
        </p:nvSpPr>
        <p:spPr/>
        <p:txBody>
          <a:bodyPr/>
          <a:lstStyle/>
          <a:p>
            <a:endParaRPr lang="pt-PT" dirty="0"/>
          </a:p>
        </p:txBody>
      </p:sp>
    </p:spTree>
    <p:extLst>
      <p:ext uri="{BB962C8B-B14F-4D97-AF65-F5344CB8AC3E}">
        <p14:creationId xmlns:p14="http://schemas.microsoft.com/office/powerpoint/2010/main" val="1723179230"/>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19111" y="1039427"/>
            <a:ext cx="11149013" cy="1975926"/>
          </a:xfrm>
        </p:spPr>
        <p:txBody>
          <a:bodyPr/>
          <a:lstStyle/>
          <a:p>
            <a:r>
              <a:rPr lang="en-US" sz="2800" dirty="0"/>
              <a:t>Thanks to Power Platform we manage to deliver useful solution which is:</a:t>
            </a:r>
          </a:p>
          <a:p>
            <a:pPr marL="457200" indent="-457200">
              <a:buFont typeface="Arial" panose="020B0604020202020204" pitchFamily="34" charset="0"/>
              <a:buChar char="•"/>
            </a:pPr>
            <a:r>
              <a:rPr lang="en-US" sz="2800" dirty="0"/>
              <a:t>Free no additional cost (Only development time)</a:t>
            </a:r>
          </a:p>
          <a:p>
            <a:pPr marL="457200" indent="-457200">
              <a:buFont typeface="Arial" panose="020B0604020202020204" pitchFamily="34" charset="0"/>
              <a:buChar char="•"/>
            </a:pPr>
            <a:r>
              <a:rPr lang="en-US" sz="2800" dirty="0"/>
              <a:t>Solution made for company </a:t>
            </a:r>
          </a:p>
          <a:p>
            <a:pPr marL="457200" indent="-457200">
              <a:buFont typeface="Arial" panose="020B0604020202020204" pitchFamily="34" charset="0"/>
              <a:buChar char="•"/>
            </a:pPr>
            <a:r>
              <a:rPr lang="en-US" sz="2800" dirty="0"/>
              <a:t>Easy way to say stop</a:t>
            </a:r>
          </a:p>
          <a:p>
            <a:pPr marL="457200" indent="-457200">
              <a:buFont typeface="Arial" panose="020B0604020202020204" pitchFamily="34" charset="0"/>
              <a:buChar char="•"/>
            </a:pPr>
            <a:r>
              <a:rPr lang="en-US" sz="2800" dirty="0"/>
              <a:t>Materials build in the fast for migration way</a:t>
            </a:r>
          </a:p>
          <a:p>
            <a:pPr marL="457200" indent="-457200">
              <a:buFont typeface="Arial" panose="020B0604020202020204" pitchFamily="34" charset="0"/>
              <a:buChar char="•"/>
            </a:pPr>
            <a:endParaRPr lang="en-US" sz="2800" dirty="0"/>
          </a:p>
        </p:txBody>
      </p:sp>
      <p:sp>
        <p:nvSpPr>
          <p:cNvPr id="5" name="Title 4"/>
          <p:cNvSpPr>
            <a:spLocks noGrp="1"/>
          </p:cNvSpPr>
          <p:nvPr>
            <p:ph type="title"/>
          </p:nvPr>
        </p:nvSpPr>
        <p:spPr/>
        <p:txBody>
          <a:bodyPr/>
          <a:lstStyle/>
          <a:p>
            <a:r>
              <a:rPr lang="en-US" sz="4400" dirty="0"/>
              <a:t>Conclusion</a:t>
            </a:r>
            <a:endParaRPr lang="pt-PT" sz="4400" dirty="0"/>
          </a:p>
        </p:txBody>
      </p:sp>
    </p:spTree>
    <p:extLst>
      <p:ext uri="{BB962C8B-B14F-4D97-AF65-F5344CB8AC3E}">
        <p14:creationId xmlns:p14="http://schemas.microsoft.com/office/powerpoint/2010/main" val="28271878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19111" y="2274597"/>
            <a:ext cx="11149013" cy="1975926"/>
          </a:xfrm>
        </p:spPr>
        <p:txBody>
          <a:bodyPr/>
          <a:lstStyle/>
          <a:p>
            <a:pPr algn="ctr"/>
            <a:r>
              <a:rPr lang="en-US" sz="2800" dirty="0"/>
              <a:t>Thank you for your attention, let’s stay connected.</a:t>
            </a:r>
          </a:p>
        </p:txBody>
      </p:sp>
      <p:sp>
        <p:nvSpPr>
          <p:cNvPr id="5" name="Title 4"/>
          <p:cNvSpPr>
            <a:spLocks noGrp="1"/>
          </p:cNvSpPr>
          <p:nvPr>
            <p:ph type="title"/>
          </p:nvPr>
        </p:nvSpPr>
        <p:spPr>
          <a:xfrm>
            <a:off x="448091" y="935841"/>
            <a:ext cx="11149013" cy="747897"/>
          </a:xfrm>
        </p:spPr>
        <p:txBody>
          <a:bodyPr/>
          <a:lstStyle/>
          <a:p>
            <a:pPr algn="ctr"/>
            <a:r>
              <a:rPr lang="en-US" sz="6000" dirty="0"/>
              <a:t>Thank you </a:t>
            </a:r>
            <a:endParaRPr lang="pt-PT" sz="6000" dirty="0"/>
          </a:p>
        </p:txBody>
      </p:sp>
      <p:sp>
        <p:nvSpPr>
          <p:cNvPr id="4" name="TextBox 3">
            <a:extLst>
              <a:ext uri="{FF2B5EF4-FFF2-40B4-BE49-F238E27FC236}">
                <a16:creationId xmlns:a16="http://schemas.microsoft.com/office/drawing/2014/main" id="{C748C8A7-64D4-40F8-9E38-D3276B8D9C44}"/>
              </a:ext>
            </a:extLst>
          </p:cNvPr>
          <p:cNvSpPr txBox="1"/>
          <p:nvPr/>
        </p:nvSpPr>
        <p:spPr>
          <a:xfrm>
            <a:off x="4694976" y="3872440"/>
            <a:ext cx="6024835" cy="2756960"/>
          </a:xfrm>
          <a:prstGeom prst="rect">
            <a:avLst/>
          </a:prstGeom>
          <a:noFill/>
        </p:spPr>
        <p:txBody>
          <a:bodyPr wrap="square" rtlCol="0">
            <a:spAutoFit/>
          </a:bodyPr>
          <a:lstStyle/>
          <a:p>
            <a:pPr lvl="1">
              <a:lnSpc>
                <a:spcPct val="90000"/>
              </a:lnSpc>
              <a:spcBef>
                <a:spcPts val="600"/>
              </a:spcBef>
              <a:spcAft>
                <a:spcPts val="600"/>
              </a:spcAft>
              <a:buClr>
                <a:srgbClr val="ED3241"/>
              </a:buClr>
              <a:buSzPct val="150000"/>
            </a:pPr>
            <a:r>
              <a:rPr lang="en-US" sz="2399" b="1" u="sng"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@365CornerDavid</a:t>
            </a:r>
            <a:endParaRPr lang="en-US" sz="2399" b="1" u="sng" dirty="0">
              <a:latin typeface="Segoe UI Light" panose="020B0502040204020203" pitchFamily="34" charset="0"/>
              <a:cs typeface="Segoe UI Light" panose="020B0502040204020203" pitchFamily="34" charset="0"/>
            </a:endParaRPr>
          </a:p>
          <a:p>
            <a:pPr lvl="1">
              <a:lnSpc>
                <a:spcPct val="90000"/>
              </a:lnSpc>
              <a:spcBef>
                <a:spcPts val="600"/>
              </a:spcBef>
              <a:spcAft>
                <a:spcPts val="600"/>
              </a:spcAft>
              <a:buClr>
                <a:srgbClr val="ED3241"/>
              </a:buClr>
              <a:buSzPct val="150000"/>
            </a:pPr>
            <a:r>
              <a:rPr lang="pt-BR" sz="2399" b="1" u="sng" dirty="0">
                <a:latin typeface="Segoe UI Light" panose="020B0502040204020203" pitchFamily="34" charset="0"/>
                <a:cs typeface="Segoe UI Light" panose="020B0502040204020203" pitchFamily="34" charset="0"/>
              </a:rPr>
              <a:t>/in/dawid-ziolkowski</a:t>
            </a:r>
          </a:p>
          <a:p>
            <a:pPr lvl="1">
              <a:lnSpc>
                <a:spcPct val="90000"/>
              </a:lnSpc>
              <a:spcBef>
                <a:spcPts val="600"/>
              </a:spcBef>
              <a:spcAft>
                <a:spcPts val="600"/>
              </a:spcAft>
              <a:buClr>
                <a:srgbClr val="ED3241"/>
              </a:buClr>
              <a:buSzPct val="150000"/>
            </a:pPr>
            <a:r>
              <a:rPr lang="en-US" sz="2399" b="1" dirty="0">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365corner.pl/</a:t>
            </a:r>
            <a:endParaRPr lang="pt-BR" sz="2399" b="1" dirty="0">
              <a:latin typeface="Segoe UI Light" panose="020B0502040204020203" pitchFamily="34" charset="0"/>
              <a:cs typeface="Segoe UI Light" panose="020B0502040204020203" pitchFamily="34" charset="0"/>
            </a:endParaRPr>
          </a:p>
          <a:p>
            <a:pPr lvl="1">
              <a:lnSpc>
                <a:spcPct val="90000"/>
              </a:lnSpc>
              <a:spcBef>
                <a:spcPts val="600"/>
              </a:spcBef>
              <a:spcAft>
                <a:spcPts val="600"/>
              </a:spcAft>
              <a:buClr>
                <a:srgbClr val="ED3241"/>
              </a:buClr>
              <a:buSzPct val="150000"/>
            </a:pPr>
            <a:br>
              <a:rPr lang="en-US" sz="2399" b="1" dirty="0">
                <a:latin typeface="Segoe UI Light" panose="020B0502040204020203" pitchFamily="34" charset="0"/>
                <a:cs typeface="Segoe UI Light" panose="020B0502040204020203" pitchFamily="34" charset="0"/>
              </a:rPr>
            </a:br>
            <a:endParaRPr lang="pt-BR" sz="2399" b="1" dirty="0">
              <a:latin typeface="Segoe UI Light" panose="020B0502040204020203" pitchFamily="34" charset="0"/>
              <a:cs typeface="Segoe UI Light" panose="020B0502040204020203" pitchFamily="34" charset="0"/>
            </a:endParaRPr>
          </a:p>
          <a:p>
            <a:pPr marL="1079176" lvl="1" indent="-622113" defTabSz="914126">
              <a:lnSpc>
                <a:spcPct val="90000"/>
              </a:lnSpc>
              <a:spcBef>
                <a:spcPts val="600"/>
              </a:spcBef>
              <a:spcAft>
                <a:spcPts val="600"/>
              </a:spcAft>
              <a:buClr>
                <a:srgbClr val="ED3241"/>
              </a:buClr>
              <a:buSzPct val="150000"/>
              <a:buFont typeface="Arial" panose="020B0604020202020204" pitchFamily="34" charset="0"/>
              <a:buChar char="•"/>
              <a:defRPr/>
            </a:pPr>
            <a:endParaRPr lang="pt-BR" sz="2799" dirty="0">
              <a:latin typeface="Segoe UI Light" panose="020B0502040204020203" pitchFamily="34" charset="0"/>
              <a:cs typeface="Segoe UI Light" panose="020B0502040204020203" pitchFamily="34" charset="0"/>
            </a:endParaRPr>
          </a:p>
        </p:txBody>
      </p:sp>
      <p:pic>
        <p:nvPicPr>
          <p:cNvPr id="7" name="Picture 6" descr="A picture containing ax, tool&#10;&#10;Description automatically generated">
            <a:extLst>
              <a:ext uri="{FF2B5EF4-FFF2-40B4-BE49-F238E27FC236}">
                <a16:creationId xmlns:a16="http://schemas.microsoft.com/office/drawing/2014/main" id="{D745D80B-2DE3-4AD9-91E3-D61E4350BBA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757165" y="3947343"/>
            <a:ext cx="332706" cy="27060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11324E23-8B74-4AFA-BC85-AC17178B562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57166" y="4365840"/>
            <a:ext cx="332706" cy="332706"/>
          </a:xfrm>
          <a:prstGeom prst="rect">
            <a:avLst/>
          </a:prstGeom>
        </p:spPr>
      </p:pic>
      <p:pic>
        <p:nvPicPr>
          <p:cNvPr id="9" name="Graphic 8" descr="Web design">
            <a:extLst>
              <a:ext uri="{FF2B5EF4-FFF2-40B4-BE49-F238E27FC236}">
                <a16:creationId xmlns:a16="http://schemas.microsoft.com/office/drawing/2014/main" id="{F5B32315-A8E0-4903-876C-F12EDB5A26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94977" y="4841382"/>
            <a:ext cx="457081" cy="457081"/>
          </a:xfrm>
          <a:prstGeom prst="rect">
            <a:avLst/>
          </a:prstGeom>
        </p:spPr>
      </p:pic>
    </p:spTree>
    <p:extLst>
      <p:ext uri="{BB962C8B-B14F-4D97-AF65-F5344CB8AC3E}">
        <p14:creationId xmlns:p14="http://schemas.microsoft.com/office/powerpoint/2010/main" val="14830305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346745" y="1588293"/>
            <a:ext cx="783228" cy="369332"/>
          </a:xfrm>
          <a:prstGeom prst="rect">
            <a:avLst/>
          </a:prstGeom>
          <a:noFill/>
        </p:spPr>
        <p:txBody>
          <a:bodyPr wrap="none" lIns="0" tIns="0" rIns="0" bIns="0" rtlCol="0" anchor="t">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70" normalizeH="0" baseline="0" noProof="0" dirty="0">
                <a:ln>
                  <a:noFill/>
                </a:ln>
                <a:solidFill>
                  <a:prstClr val="black">
                    <a:lumMod val="65000"/>
                    <a:lumOff val="35000"/>
                  </a:prstClr>
                </a:solidFill>
                <a:effectLst/>
                <a:uLnTx/>
                <a:uFillTx/>
                <a:latin typeface="Segoe UI Semibold"/>
                <a:ea typeface="+mn-ea"/>
                <a:cs typeface="Segoe UI Semibold"/>
              </a:rPr>
              <a:t>GOLD</a:t>
            </a:r>
            <a:endParaRPr kumimoji="0" lang="en-US" sz="1800" b="0" i="0" u="none" strike="noStrike" kern="1200" cap="none" spc="0" normalizeH="0" baseline="0" noProof="0" dirty="0">
              <a:ln>
                <a:noFill/>
              </a:ln>
              <a:solidFill>
                <a:prstClr val="black">
                  <a:lumMod val="65000"/>
                  <a:lumOff val="35000"/>
                </a:prst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0098"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7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COMMUNITY</a:t>
            </a:r>
            <a:endParaRPr kumimoji="0" lang="en-US" sz="2400" b="0" i="0" u="none" strike="noStrike" kern="1200" cap="none" spc="-7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endParaRPr>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347448" y="2134675"/>
            <a:ext cx="2744743" cy="14401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4"/>
          <a:stretch>
            <a:fillRect/>
          </a:stretch>
        </p:blipFill>
        <p:spPr>
          <a:xfrm>
            <a:off x="2296599" y="4489035"/>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5"/>
          <a:stretch>
            <a:fillRect/>
          </a:stretch>
        </p:blipFill>
        <p:spPr>
          <a:xfrm>
            <a:off x="4233680" y="4489035"/>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6"/>
          <a:stretch>
            <a:fillRect/>
          </a:stretch>
        </p:blipFill>
        <p:spPr>
          <a:xfrm>
            <a:off x="6170758" y="4489035"/>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7"/>
          <a:stretch>
            <a:fillRect/>
          </a:stretch>
        </p:blipFill>
        <p:spPr>
          <a:xfrm>
            <a:off x="8116046" y="4489034"/>
            <a:ext cx="1831402" cy="947979"/>
          </a:xfrm>
          <a:prstGeom prst="rect">
            <a:avLst/>
          </a:prstGeom>
        </p:spPr>
      </p:pic>
      <p:pic>
        <p:nvPicPr>
          <p:cNvPr id="1026" name="Picture 2">
            <a:extLst>
              <a:ext uri="{FF2B5EF4-FFF2-40B4-BE49-F238E27FC236}">
                <a16:creationId xmlns:a16="http://schemas.microsoft.com/office/drawing/2014/main" id="{92AC3915-1D69-457E-A835-71B5EF0A2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980" y="4489034"/>
            <a:ext cx="1805675" cy="94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3504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1663CA10-75DC-417F-9DDD-FF976BD3041D}"/>
              </a:ext>
            </a:extLst>
          </p:cNvPr>
          <p:cNvPicPr>
            <a:picLocks noChangeAspect="1"/>
          </p:cNvPicPr>
          <p:nvPr/>
        </p:nvPicPr>
        <p:blipFill>
          <a:blip r:embed="rId3"/>
          <a:stretch>
            <a:fillRect/>
          </a:stretch>
        </p:blipFill>
        <p:spPr>
          <a:xfrm>
            <a:off x="2141973" y="2815445"/>
            <a:ext cx="7904878" cy="1227111"/>
          </a:xfrm>
          <a:prstGeom prst="rect">
            <a:avLst/>
          </a:prstGeom>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ubrik 3"/>
          <p:cNvSpPr>
            <a:spLocks noGrp="1"/>
          </p:cNvSpPr>
          <p:nvPr>
            <p:ph type="title"/>
          </p:nvPr>
        </p:nvSpPr>
        <p:spPr>
          <a:xfrm>
            <a:off x="370013" y="419302"/>
            <a:ext cx="12283569" cy="619995"/>
          </a:xfrm>
        </p:spPr>
        <p:txBody>
          <a:bodyPr/>
          <a:lstStyle/>
          <a:p>
            <a:r>
              <a:rPr lang="en-US" sz="4400" b="0" dirty="0">
                <a:gradFill>
                  <a:gsLst>
                    <a:gs pos="1250">
                      <a:schemeClr val="tx2"/>
                    </a:gs>
                    <a:gs pos="100000">
                      <a:schemeClr val="tx2"/>
                    </a:gs>
                  </a:gsLst>
                  <a:lin ang="5400000" scaled="0"/>
                </a:gradFill>
                <a:latin typeface="+mj-lt"/>
                <a:ea typeface="+mn-ea"/>
                <a:cs typeface="Arial" charset="0"/>
              </a:rPr>
              <a:t>About me</a:t>
            </a:r>
            <a:endParaRPr lang="sv-SE" sz="4400" b="0" dirty="0">
              <a:gradFill>
                <a:gsLst>
                  <a:gs pos="1250">
                    <a:schemeClr val="tx2"/>
                  </a:gs>
                  <a:gs pos="100000">
                    <a:schemeClr val="tx2"/>
                  </a:gs>
                </a:gsLst>
                <a:lin ang="5400000" scaled="0"/>
              </a:gradFill>
              <a:latin typeface="+mj-lt"/>
              <a:ea typeface="+mn-ea"/>
              <a:cs typeface="Arial" charset="0"/>
            </a:endParaRPr>
          </a:p>
        </p:txBody>
      </p:sp>
      <p:pic>
        <p:nvPicPr>
          <p:cNvPr id="20" name="Content Placeholder 19" descr="A picture containing text, sign&#10;&#10;Description automatically generated">
            <a:extLst>
              <a:ext uri="{FF2B5EF4-FFF2-40B4-BE49-F238E27FC236}">
                <a16:creationId xmlns:a16="http://schemas.microsoft.com/office/drawing/2014/main" id="{FEB0900B-384B-41A7-AA09-B31E08E6556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289462" y="5703532"/>
            <a:ext cx="1063511" cy="1063511"/>
          </a:xfrm>
        </p:spPr>
      </p:pic>
      <p:pic>
        <p:nvPicPr>
          <p:cNvPr id="11" name="Picture 10" descr="A person wearing a suit and tie&#10;&#10;Description automatically generated">
            <a:extLst>
              <a:ext uri="{FF2B5EF4-FFF2-40B4-BE49-F238E27FC236}">
                <a16:creationId xmlns:a16="http://schemas.microsoft.com/office/drawing/2014/main" id="{30B9729F-CF17-4498-97A8-71FAAF674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276" y="95654"/>
            <a:ext cx="3935473" cy="5971668"/>
          </a:xfrm>
          <a:prstGeom prst="rect">
            <a:avLst/>
          </a:prstGeom>
        </p:spPr>
      </p:pic>
      <p:pic>
        <p:nvPicPr>
          <p:cNvPr id="12" name="Picture 11" descr="A close up of a sign&#10;&#10;Description automatically generated">
            <a:extLst>
              <a:ext uri="{FF2B5EF4-FFF2-40B4-BE49-F238E27FC236}">
                <a16:creationId xmlns:a16="http://schemas.microsoft.com/office/drawing/2014/main" id="{C57346E8-19AE-4B19-818C-05824630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369" y="5696391"/>
            <a:ext cx="1027898" cy="1027898"/>
          </a:xfrm>
          <a:prstGeom prst="rect">
            <a:avLst/>
          </a:prstGeom>
        </p:spPr>
      </p:pic>
      <p:pic>
        <p:nvPicPr>
          <p:cNvPr id="13" name="Picture 12" descr="A drawing of a face&#10;&#10;Description automatically generated">
            <a:extLst>
              <a:ext uri="{FF2B5EF4-FFF2-40B4-BE49-F238E27FC236}">
                <a16:creationId xmlns:a16="http://schemas.microsoft.com/office/drawing/2014/main" id="{1E4E2CAE-D411-4E81-A35C-C7447FF4FF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7602" y="5614588"/>
            <a:ext cx="1063511" cy="1063511"/>
          </a:xfrm>
          <a:prstGeom prst="rect">
            <a:avLst/>
          </a:prstGeom>
        </p:spPr>
      </p:pic>
      <p:pic>
        <p:nvPicPr>
          <p:cNvPr id="14" name="Picture 13" descr="A close up of a sign&#10;&#10;Description automatically generated">
            <a:extLst>
              <a:ext uri="{FF2B5EF4-FFF2-40B4-BE49-F238E27FC236}">
                <a16:creationId xmlns:a16="http://schemas.microsoft.com/office/drawing/2014/main" id="{4242790A-043B-4686-A837-C48F60B36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7917" y="5696390"/>
            <a:ext cx="1063511" cy="1063511"/>
          </a:xfrm>
          <a:prstGeom prst="rect">
            <a:avLst/>
          </a:prstGeom>
        </p:spPr>
      </p:pic>
      <p:sp>
        <p:nvSpPr>
          <p:cNvPr id="21" name="Content Placeholder 2">
            <a:extLst>
              <a:ext uri="{FF2B5EF4-FFF2-40B4-BE49-F238E27FC236}">
                <a16:creationId xmlns:a16="http://schemas.microsoft.com/office/drawing/2014/main" id="{5255EEF6-C536-4E66-A296-99C6A5925AFC}"/>
              </a:ext>
            </a:extLst>
          </p:cNvPr>
          <p:cNvSpPr txBox="1">
            <a:spLocks/>
          </p:cNvSpPr>
          <p:nvPr/>
        </p:nvSpPr>
        <p:spPr>
          <a:xfrm>
            <a:off x="79961" y="1332193"/>
            <a:ext cx="10512862" cy="4350205"/>
          </a:xfrm>
          <a:prstGeom prst="rect">
            <a:avLst/>
          </a:prstGeom>
        </p:spPr>
        <p:txBody>
          <a:bodyPr/>
          <a:lstStyle>
            <a:lvl1pPr marL="197607" indent="-197607" algn="l" defTabSz="914333" rtl="0" eaLnBrk="1" latinLnBrk="0" hangingPunct="1">
              <a:lnSpc>
                <a:spcPct val="90000"/>
              </a:lnSpc>
              <a:spcBef>
                <a:spcPts val="1800"/>
              </a:spcBef>
              <a:buClr>
                <a:schemeClr val="tx2"/>
              </a:buClr>
              <a:buSzPct val="100000"/>
              <a:buFont typeface="Wingdings" panose="05000000000000000000" pitchFamily="2" charset="2"/>
              <a:buChar char="§"/>
              <a:defRPr sz="1800" kern="1200">
                <a:solidFill>
                  <a:schemeClr val="tx1"/>
                </a:solidFill>
                <a:latin typeface="Open Sans" charset="0"/>
                <a:ea typeface="Open Sans" charset="0"/>
                <a:cs typeface="Open Sans" charset="0"/>
              </a:defRPr>
            </a:lvl1pPr>
            <a:lvl2pPr marL="598114" indent="-197607" algn="l" defTabSz="914333" rtl="0" eaLnBrk="1" latinLnBrk="0" hangingPunct="1">
              <a:lnSpc>
                <a:spcPct val="90000"/>
              </a:lnSpc>
              <a:spcBef>
                <a:spcPts val="500"/>
              </a:spcBef>
              <a:buSzPct val="85000"/>
              <a:buFont typeface="Bitter" panose="02000000000000000000" pitchFamily="50" charset="0"/>
              <a:buChar char="−"/>
              <a:defRPr sz="1600" kern="1200">
                <a:solidFill>
                  <a:schemeClr val="tx1"/>
                </a:solidFill>
                <a:latin typeface="Open Sans" charset="0"/>
                <a:ea typeface="Open Sans" charset="0"/>
                <a:cs typeface="Open Sans" charset="0"/>
              </a:defRPr>
            </a:lvl2pPr>
            <a:lvl3pPr marL="998621" indent="-204664" algn="l" defTabSz="914333" rtl="0" eaLnBrk="1" latinLnBrk="0" hangingPunct="1">
              <a:lnSpc>
                <a:spcPct val="90000"/>
              </a:lnSpc>
              <a:spcBef>
                <a:spcPts val="500"/>
              </a:spcBef>
              <a:buSzPct val="85000"/>
              <a:buFont typeface="Bitter" panose="02000000000000000000" pitchFamily="50" charset="0"/>
              <a:buChar char="−"/>
              <a:defRPr sz="1600" kern="1200">
                <a:solidFill>
                  <a:schemeClr val="tx1"/>
                </a:solidFill>
                <a:latin typeface="Open Sans" charset="0"/>
                <a:ea typeface="Open Sans" charset="0"/>
                <a:cs typeface="Open Sans" charset="0"/>
              </a:defRPr>
            </a:lvl3pPr>
            <a:lvl4pPr marL="1397363" indent="-202901" algn="l" defTabSz="914333" rtl="0" eaLnBrk="1" latinLnBrk="0" hangingPunct="1">
              <a:lnSpc>
                <a:spcPct val="90000"/>
              </a:lnSpc>
              <a:spcBef>
                <a:spcPts val="500"/>
              </a:spcBef>
              <a:buSzPct val="85000"/>
              <a:buFont typeface="Bitter" panose="02000000000000000000" pitchFamily="50" charset="0"/>
              <a:buChar char="−"/>
              <a:defRPr sz="1600" kern="1200">
                <a:solidFill>
                  <a:schemeClr val="tx1"/>
                </a:solidFill>
                <a:latin typeface="Open Sans" charset="0"/>
                <a:ea typeface="Open Sans" charset="0"/>
                <a:cs typeface="Open Sans" charset="0"/>
              </a:defRPr>
            </a:lvl4pPr>
            <a:lvl5pPr marL="1792577" indent="-197607" algn="l" defTabSz="914333" rtl="0" eaLnBrk="1" latinLnBrk="0" hangingPunct="1">
              <a:lnSpc>
                <a:spcPct val="90000"/>
              </a:lnSpc>
              <a:spcBef>
                <a:spcPts val="500"/>
              </a:spcBef>
              <a:buSzPct val="85000"/>
              <a:buFont typeface="Bitter" panose="02000000000000000000" pitchFamily="50" charset="0"/>
              <a:buChar char="−"/>
              <a:defRPr sz="1600" kern="1200">
                <a:solidFill>
                  <a:schemeClr val="tx1"/>
                </a:solidFill>
                <a:latin typeface="Open Sans" charset="0"/>
                <a:ea typeface="Open Sans" charset="0"/>
                <a:cs typeface="Open Sans" charset="0"/>
              </a:defRPr>
            </a:lvl5pPr>
            <a:lvl6pPr marL="2514416"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1581"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8748"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915" indent="-228583" algn="l" defTabSz="91433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2399" dirty="0"/>
              <a:t>Working in the IT almost 12 years</a:t>
            </a:r>
          </a:p>
          <a:p>
            <a:pPr lvl="1"/>
            <a:r>
              <a:rPr lang="en-US" sz="2399" dirty="0"/>
              <a:t>Started in Support</a:t>
            </a:r>
          </a:p>
          <a:p>
            <a:pPr lvl="1"/>
            <a:r>
              <a:rPr lang="en-US" sz="2399" dirty="0"/>
              <a:t>7 years of SharePoint</a:t>
            </a:r>
          </a:p>
          <a:p>
            <a:pPr lvl="1"/>
            <a:r>
              <a:rPr lang="en-US" sz="2399" dirty="0"/>
              <a:t>6 years of Office/MS 365</a:t>
            </a:r>
          </a:p>
          <a:p>
            <a:pPr lvl="1"/>
            <a:r>
              <a:rPr lang="en-US" sz="2399" dirty="0"/>
              <a:t>2.5 years in Power Platform</a:t>
            </a:r>
          </a:p>
          <a:p>
            <a:r>
              <a:rPr lang="en-US" sz="2399" dirty="0"/>
              <a:t>Fan of Business process automations and digitalization</a:t>
            </a:r>
          </a:p>
          <a:p>
            <a:r>
              <a:rPr lang="en-US" sz="2399" dirty="0"/>
              <a:t>Breaker (Break Dancer / </a:t>
            </a:r>
            <a:r>
              <a:rPr lang="en-US" sz="2399" dirty="0" err="1"/>
              <a:t>Bboy</a:t>
            </a:r>
            <a:r>
              <a:rPr lang="en-US" sz="2399" dirty="0"/>
              <a:t>)</a:t>
            </a:r>
          </a:p>
          <a:p>
            <a:endParaRPr lang="pl-PL" sz="2399" dirty="0"/>
          </a:p>
        </p:txBody>
      </p:sp>
      <p:sp>
        <p:nvSpPr>
          <p:cNvPr id="22" name="TextBox 21">
            <a:extLst>
              <a:ext uri="{FF2B5EF4-FFF2-40B4-BE49-F238E27FC236}">
                <a16:creationId xmlns:a16="http://schemas.microsoft.com/office/drawing/2014/main" id="{3DCD2B56-986D-454B-9EFB-A61195922155}"/>
              </a:ext>
            </a:extLst>
          </p:cNvPr>
          <p:cNvSpPr txBox="1"/>
          <p:nvPr/>
        </p:nvSpPr>
        <p:spPr>
          <a:xfrm>
            <a:off x="486961" y="5241216"/>
            <a:ext cx="6024835" cy="2756960"/>
          </a:xfrm>
          <a:prstGeom prst="rect">
            <a:avLst/>
          </a:prstGeom>
          <a:noFill/>
        </p:spPr>
        <p:txBody>
          <a:bodyPr wrap="square" rtlCol="0">
            <a:spAutoFit/>
          </a:bodyPr>
          <a:lstStyle/>
          <a:p>
            <a:pPr lvl="1">
              <a:lnSpc>
                <a:spcPct val="90000"/>
              </a:lnSpc>
              <a:spcBef>
                <a:spcPts val="600"/>
              </a:spcBef>
              <a:spcAft>
                <a:spcPts val="600"/>
              </a:spcAft>
              <a:buClr>
                <a:srgbClr val="ED3241"/>
              </a:buClr>
              <a:buSzPct val="150000"/>
            </a:pPr>
            <a:r>
              <a:rPr lang="en-US" sz="2399" b="1" u="sng" dirty="0">
                <a:latin typeface="Segoe UI Light" panose="020B0502040204020203" pitchFamily="34" charset="0"/>
                <a:cs typeface="Segoe UI Light" panose="020B0502040204020203" pitchFamily="34" charset="0"/>
                <a:hlinkClick r:id="rId7">
                  <a:extLst>
                    <a:ext uri="{A12FA001-AC4F-418D-AE19-62706E023703}">
                      <ahyp:hlinkClr xmlns:ahyp="http://schemas.microsoft.com/office/drawing/2018/hyperlinkcolor" val="tx"/>
                    </a:ext>
                  </a:extLst>
                </a:hlinkClick>
              </a:rPr>
              <a:t>@365CornerDavid</a:t>
            </a:r>
            <a:endParaRPr lang="en-US" sz="2399" b="1" u="sng" dirty="0">
              <a:latin typeface="Segoe UI Light" panose="020B0502040204020203" pitchFamily="34" charset="0"/>
              <a:cs typeface="Segoe UI Light" panose="020B0502040204020203" pitchFamily="34" charset="0"/>
            </a:endParaRPr>
          </a:p>
          <a:p>
            <a:pPr lvl="1">
              <a:lnSpc>
                <a:spcPct val="90000"/>
              </a:lnSpc>
              <a:spcBef>
                <a:spcPts val="600"/>
              </a:spcBef>
              <a:spcAft>
                <a:spcPts val="600"/>
              </a:spcAft>
              <a:buClr>
                <a:srgbClr val="ED3241"/>
              </a:buClr>
              <a:buSzPct val="150000"/>
            </a:pPr>
            <a:r>
              <a:rPr lang="pt-BR" sz="2399" b="1" u="sng" dirty="0">
                <a:latin typeface="Segoe UI Light" panose="020B0502040204020203" pitchFamily="34" charset="0"/>
                <a:cs typeface="Segoe UI Light" panose="020B0502040204020203" pitchFamily="34" charset="0"/>
              </a:rPr>
              <a:t>/in/dawid-ziolkowski</a:t>
            </a:r>
          </a:p>
          <a:p>
            <a:pPr lvl="1">
              <a:lnSpc>
                <a:spcPct val="90000"/>
              </a:lnSpc>
              <a:spcBef>
                <a:spcPts val="600"/>
              </a:spcBef>
              <a:spcAft>
                <a:spcPts val="600"/>
              </a:spcAft>
              <a:buClr>
                <a:srgbClr val="ED3241"/>
              </a:buClr>
              <a:buSzPct val="150000"/>
            </a:pPr>
            <a:r>
              <a:rPr lang="en-US" sz="2399" b="1"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365corner.pl/</a:t>
            </a:r>
            <a:endParaRPr lang="pt-BR" sz="2399" b="1" dirty="0">
              <a:latin typeface="Segoe UI Light" panose="020B0502040204020203" pitchFamily="34" charset="0"/>
              <a:cs typeface="Segoe UI Light" panose="020B0502040204020203" pitchFamily="34" charset="0"/>
            </a:endParaRPr>
          </a:p>
          <a:p>
            <a:pPr lvl="1">
              <a:lnSpc>
                <a:spcPct val="90000"/>
              </a:lnSpc>
              <a:spcBef>
                <a:spcPts val="600"/>
              </a:spcBef>
              <a:spcAft>
                <a:spcPts val="600"/>
              </a:spcAft>
              <a:buClr>
                <a:srgbClr val="ED3241"/>
              </a:buClr>
              <a:buSzPct val="150000"/>
            </a:pPr>
            <a:br>
              <a:rPr lang="en-US" sz="2399" b="1" dirty="0">
                <a:latin typeface="Segoe UI Light" panose="020B0502040204020203" pitchFamily="34" charset="0"/>
                <a:cs typeface="Segoe UI Light" panose="020B0502040204020203" pitchFamily="34" charset="0"/>
              </a:rPr>
            </a:br>
            <a:endParaRPr lang="pt-BR" sz="2399" b="1" dirty="0">
              <a:latin typeface="Segoe UI Light" panose="020B0502040204020203" pitchFamily="34" charset="0"/>
              <a:cs typeface="Segoe UI Light" panose="020B0502040204020203" pitchFamily="34" charset="0"/>
            </a:endParaRPr>
          </a:p>
          <a:p>
            <a:pPr marL="1079176" lvl="1" indent="-622113" defTabSz="914126">
              <a:lnSpc>
                <a:spcPct val="90000"/>
              </a:lnSpc>
              <a:spcBef>
                <a:spcPts val="600"/>
              </a:spcBef>
              <a:spcAft>
                <a:spcPts val="600"/>
              </a:spcAft>
              <a:buClr>
                <a:srgbClr val="ED3241"/>
              </a:buClr>
              <a:buSzPct val="150000"/>
              <a:buFont typeface="Arial" panose="020B0604020202020204" pitchFamily="34" charset="0"/>
              <a:buChar char="•"/>
              <a:defRPr/>
            </a:pPr>
            <a:endParaRPr lang="pt-BR" sz="2799" dirty="0">
              <a:latin typeface="Segoe UI Light" panose="020B0502040204020203" pitchFamily="34" charset="0"/>
              <a:cs typeface="Segoe UI Light" panose="020B0502040204020203" pitchFamily="34" charset="0"/>
            </a:endParaRPr>
          </a:p>
        </p:txBody>
      </p:sp>
      <p:pic>
        <p:nvPicPr>
          <p:cNvPr id="23" name="Picture 22" descr="A picture containing ax, tool&#10;&#10;Description automatically generated">
            <a:extLst>
              <a:ext uri="{FF2B5EF4-FFF2-40B4-BE49-F238E27FC236}">
                <a16:creationId xmlns:a16="http://schemas.microsoft.com/office/drawing/2014/main" id="{047244DB-B6C0-4BA0-8E51-4EFF1924257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49150" y="5316119"/>
            <a:ext cx="332706" cy="270602"/>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CD653C4C-5064-4C81-94CA-88A846BD829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49151" y="5734616"/>
            <a:ext cx="332706" cy="332706"/>
          </a:xfrm>
          <a:prstGeom prst="rect">
            <a:avLst/>
          </a:prstGeom>
        </p:spPr>
      </p:pic>
      <p:pic>
        <p:nvPicPr>
          <p:cNvPr id="25" name="Graphic 24" descr="Web design">
            <a:extLst>
              <a:ext uri="{FF2B5EF4-FFF2-40B4-BE49-F238E27FC236}">
                <a16:creationId xmlns:a16="http://schemas.microsoft.com/office/drawing/2014/main" id="{162963D8-809E-46E5-AE75-E5CADB0E10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6962" y="6210158"/>
            <a:ext cx="457081" cy="457081"/>
          </a:xfrm>
          <a:prstGeom prst="rect">
            <a:avLst/>
          </a:prstGeom>
        </p:spPr>
      </p:pic>
      <p:pic>
        <p:nvPicPr>
          <p:cNvPr id="3" name="Picture 2" descr="A blue sign with white text&#10;&#10;Description automatically generated with medium confidence">
            <a:extLst>
              <a:ext uri="{FF2B5EF4-FFF2-40B4-BE49-F238E27FC236}">
                <a16:creationId xmlns:a16="http://schemas.microsoft.com/office/drawing/2014/main" id="{A846C244-6CBB-4DDE-805A-4F4CAB353FF2}"/>
              </a:ext>
            </a:extLst>
          </p:cNvPr>
          <p:cNvPicPr>
            <a:picLocks noChangeAspect="1"/>
          </p:cNvPicPr>
          <p:nvPr/>
        </p:nvPicPr>
        <p:blipFill>
          <a:blip r:embed="rId15"/>
          <a:stretch>
            <a:fillRect/>
          </a:stretch>
        </p:blipFill>
        <p:spPr>
          <a:xfrm>
            <a:off x="9630054" y="5696391"/>
            <a:ext cx="2288457" cy="923305"/>
          </a:xfrm>
          <a:prstGeom prst="rect">
            <a:avLst/>
          </a:prstGeom>
        </p:spPr>
      </p:pic>
    </p:spTree>
    <p:extLst>
      <p:ext uri="{BB962C8B-B14F-4D97-AF65-F5344CB8AC3E}">
        <p14:creationId xmlns:p14="http://schemas.microsoft.com/office/powerpoint/2010/main" val="320884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Agenda</a:t>
            </a:r>
            <a:endParaRPr lang="pt-PT" dirty="0"/>
          </a:p>
        </p:txBody>
      </p:sp>
      <p:sp>
        <p:nvSpPr>
          <p:cNvPr id="3" name="Text Placeholder 2"/>
          <p:cNvSpPr>
            <a:spLocks noGrp="1"/>
          </p:cNvSpPr>
          <p:nvPr>
            <p:ph type="body" sz="quarter" idx="10"/>
          </p:nvPr>
        </p:nvSpPr>
        <p:spPr/>
        <p:txBody>
          <a:bodyPr/>
          <a:lstStyle/>
          <a:p>
            <a:r>
              <a:rPr lang="en-US" sz="2800" dirty="0"/>
              <a:t>How it started</a:t>
            </a:r>
          </a:p>
          <a:p>
            <a:r>
              <a:rPr lang="en-US" sz="2800" dirty="0"/>
              <a:t>Planning Development</a:t>
            </a:r>
          </a:p>
          <a:p>
            <a:r>
              <a:rPr lang="en-US" sz="2800" dirty="0"/>
              <a:t>Results of the work</a:t>
            </a:r>
          </a:p>
          <a:p>
            <a:r>
              <a:rPr lang="en-US" sz="2800" dirty="0" err="1"/>
              <a:t>Conclustions</a:t>
            </a:r>
            <a:endParaRPr lang="pt-PT" dirty="0"/>
          </a:p>
        </p:txBody>
      </p:sp>
    </p:spTree>
    <p:extLst>
      <p:ext uri="{BB962C8B-B14F-4D97-AF65-F5344CB8AC3E}">
        <p14:creationId xmlns:p14="http://schemas.microsoft.com/office/powerpoint/2010/main" val="6189180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How it started</a:t>
            </a:r>
          </a:p>
        </p:txBody>
      </p:sp>
    </p:spTree>
    <p:extLst>
      <p:ext uri="{BB962C8B-B14F-4D97-AF65-F5344CB8AC3E}">
        <p14:creationId xmlns:p14="http://schemas.microsoft.com/office/powerpoint/2010/main" val="396892071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z="2800" dirty="0"/>
              <a:t>Business Request to investigate LMS365 </a:t>
            </a:r>
          </a:p>
        </p:txBody>
      </p:sp>
      <p:sp>
        <p:nvSpPr>
          <p:cNvPr id="5" name="Title 4"/>
          <p:cNvSpPr>
            <a:spLocks noGrp="1"/>
          </p:cNvSpPr>
          <p:nvPr>
            <p:ph type="title"/>
          </p:nvPr>
        </p:nvSpPr>
        <p:spPr/>
        <p:txBody>
          <a:bodyPr/>
          <a:lstStyle/>
          <a:p>
            <a:r>
              <a:rPr lang="en-US" sz="4400" dirty="0"/>
              <a:t>Why</a:t>
            </a:r>
            <a:endParaRPr lang="pt-PT" sz="4400" dirty="0"/>
          </a:p>
        </p:txBody>
      </p:sp>
      <p:pic>
        <p:nvPicPr>
          <p:cNvPr id="9" name="Picture 8">
            <a:extLst>
              <a:ext uri="{FF2B5EF4-FFF2-40B4-BE49-F238E27FC236}">
                <a16:creationId xmlns:a16="http://schemas.microsoft.com/office/drawing/2014/main" id="{E246A4D6-3342-41DD-B4A3-40F1E8C1FBA8}"/>
              </a:ext>
            </a:extLst>
          </p:cNvPr>
          <p:cNvPicPr>
            <a:picLocks noChangeAspect="1"/>
          </p:cNvPicPr>
          <p:nvPr/>
        </p:nvPicPr>
        <p:blipFill>
          <a:blip r:embed="rId2"/>
          <a:stretch>
            <a:fillRect/>
          </a:stretch>
        </p:blipFill>
        <p:spPr>
          <a:xfrm>
            <a:off x="654628" y="4630991"/>
            <a:ext cx="6990615" cy="2043627"/>
          </a:xfrm>
          <a:prstGeom prst="rect">
            <a:avLst/>
          </a:prstGeom>
        </p:spPr>
      </p:pic>
      <p:pic>
        <p:nvPicPr>
          <p:cNvPr id="11" name="Picture 10">
            <a:extLst>
              <a:ext uri="{FF2B5EF4-FFF2-40B4-BE49-F238E27FC236}">
                <a16:creationId xmlns:a16="http://schemas.microsoft.com/office/drawing/2014/main" id="{E4E8E4CF-D23B-4C40-9B47-B873CB81272A}"/>
              </a:ext>
            </a:extLst>
          </p:cNvPr>
          <p:cNvPicPr>
            <a:picLocks noChangeAspect="1"/>
          </p:cNvPicPr>
          <p:nvPr/>
        </p:nvPicPr>
        <p:blipFill>
          <a:blip r:embed="rId3"/>
          <a:stretch>
            <a:fillRect/>
          </a:stretch>
        </p:blipFill>
        <p:spPr>
          <a:xfrm>
            <a:off x="8082071" y="2435762"/>
            <a:ext cx="7537164" cy="3380574"/>
          </a:xfrm>
          <a:prstGeom prst="rect">
            <a:avLst/>
          </a:prstGeom>
        </p:spPr>
      </p:pic>
      <p:pic>
        <p:nvPicPr>
          <p:cNvPr id="7" name="Picture 6">
            <a:extLst>
              <a:ext uri="{FF2B5EF4-FFF2-40B4-BE49-F238E27FC236}">
                <a16:creationId xmlns:a16="http://schemas.microsoft.com/office/drawing/2014/main" id="{A63D5475-BF2B-4AB4-B20A-6ECFA6EB7A5B}"/>
              </a:ext>
            </a:extLst>
          </p:cNvPr>
          <p:cNvPicPr>
            <a:picLocks noChangeAspect="1"/>
          </p:cNvPicPr>
          <p:nvPr/>
        </p:nvPicPr>
        <p:blipFill>
          <a:blip r:embed="rId4"/>
          <a:stretch>
            <a:fillRect/>
          </a:stretch>
        </p:blipFill>
        <p:spPr>
          <a:xfrm>
            <a:off x="408373" y="1953087"/>
            <a:ext cx="7483127" cy="3551937"/>
          </a:xfrm>
          <a:prstGeom prst="rect">
            <a:avLst/>
          </a:prstGeom>
        </p:spPr>
      </p:pic>
    </p:spTree>
    <p:extLst>
      <p:ext uri="{BB962C8B-B14F-4D97-AF65-F5344CB8AC3E}">
        <p14:creationId xmlns:p14="http://schemas.microsoft.com/office/powerpoint/2010/main" val="148459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z="2800" dirty="0"/>
              <a:t>But LMS365 related to the huge LICENCES fee cost…</a:t>
            </a:r>
          </a:p>
          <a:p>
            <a:r>
              <a:rPr lang="en-US" sz="2800" dirty="0"/>
              <a:t>We asked the question: </a:t>
            </a:r>
          </a:p>
          <a:p>
            <a:r>
              <a:rPr lang="en-US" sz="4400" dirty="0"/>
              <a:t>Can we do it in different way?</a:t>
            </a:r>
          </a:p>
          <a:p>
            <a:endParaRPr lang="en-US" sz="4400" dirty="0"/>
          </a:p>
        </p:txBody>
      </p:sp>
      <p:sp>
        <p:nvSpPr>
          <p:cNvPr id="5" name="Title 4"/>
          <p:cNvSpPr>
            <a:spLocks noGrp="1"/>
          </p:cNvSpPr>
          <p:nvPr>
            <p:ph type="title"/>
          </p:nvPr>
        </p:nvSpPr>
        <p:spPr/>
        <p:txBody>
          <a:bodyPr/>
          <a:lstStyle/>
          <a:p>
            <a:r>
              <a:rPr lang="en-US" sz="4400" dirty="0"/>
              <a:t>BUT</a:t>
            </a:r>
            <a:endParaRPr lang="pt-PT" sz="4400" dirty="0"/>
          </a:p>
        </p:txBody>
      </p:sp>
    </p:spTree>
    <p:extLst>
      <p:ext uri="{BB962C8B-B14F-4D97-AF65-F5344CB8AC3E}">
        <p14:creationId xmlns:p14="http://schemas.microsoft.com/office/powerpoint/2010/main" val="35323670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z="2800" dirty="0"/>
              <a:t>What are the key features to be covered?</a:t>
            </a:r>
          </a:p>
          <a:p>
            <a:r>
              <a:rPr lang="en-US" sz="2800" dirty="0"/>
              <a:t>LMS365:</a:t>
            </a:r>
          </a:p>
        </p:txBody>
      </p:sp>
      <p:sp>
        <p:nvSpPr>
          <p:cNvPr id="5" name="Title 4"/>
          <p:cNvSpPr>
            <a:spLocks noGrp="1"/>
          </p:cNvSpPr>
          <p:nvPr>
            <p:ph type="title"/>
          </p:nvPr>
        </p:nvSpPr>
        <p:spPr/>
        <p:txBody>
          <a:bodyPr/>
          <a:lstStyle/>
          <a:p>
            <a:r>
              <a:rPr lang="en-US" sz="4400" dirty="0"/>
              <a:t>Key features</a:t>
            </a:r>
            <a:endParaRPr lang="pt-PT" sz="4400" dirty="0"/>
          </a:p>
        </p:txBody>
      </p:sp>
      <p:pic>
        <p:nvPicPr>
          <p:cNvPr id="3" name="Picture 2">
            <a:extLst>
              <a:ext uri="{FF2B5EF4-FFF2-40B4-BE49-F238E27FC236}">
                <a16:creationId xmlns:a16="http://schemas.microsoft.com/office/drawing/2014/main" id="{3814369D-2F71-48B7-9CFC-C472BD6F6315}"/>
              </a:ext>
            </a:extLst>
          </p:cNvPr>
          <p:cNvPicPr>
            <a:picLocks noChangeAspect="1"/>
          </p:cNvPicPr>
          <p:nvPr/>
        </p:nvPicPr>
        <p:blipFill>
          <a:blip r:embed="rId2"/>
          <a:stretch>
            <a:fillRect/>
          </a:stretch>
        </p:blipFill>
        <p:spPr>
          <a:xfrm>
            <a:off x="519112" y="2595561"/>
            <a:ext cx="7456858" cy="2535732"/>
          </a:xfrm>
          <a:prstGeom prst="rect">
            <a:avLst/>
          </a:prstGeom>
        </p:spPr>
      </p:pic>
      <p:sp>
        <p:nvSpPr>
          <p:cNvPr id="4" name="TextBox 3">
            <a:extLst>
              <a:ext uri="{FF2B5EF4-FFF2-40B4-BE49-F238E27FC236}">
                <a16:creationId xmlns:a16="http://schemas.microsoft.com/office/drawing/2014/main" id="{06A6508B-53D8-4D40-BBF2-A0BA5239C5E0}"/>
              </a:ext>
            </a:extLst>
          </p:cNvPr>
          <p:cNvSpPr txBox="1"/>
          <p:nvPr/>
        </p:nvSpPr>
        <p:spPr>
          <a:xfrm>
            <a:off x="4172505" y="4651899"/>
            <a:ext cx="3803465" cy="399495"/>
          </a:xfrm>
          <a:prstGeom prst="rect">
            <a:avLst/>
          </a:prstGeom>
          <a:noFill/>
          <a:ln w="28575">
            <a:solidFill>
              <a:srgbClr val="00B050"/>
            </a:solidFill>
          </a:ln>
        </p:spPr>
        <p:txBody>
          <a:bodyPr wrap="square" lIns="0" tIns="0" rIns="0" bIns="0" rtlCol="0">
            <a:spAutoFit/>
          </a:bodyPr>
          <a:lstStyle/>
          <a:p>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9873372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sz="2800" dirty="0"/>
              <a:t>With Power Apps in 2 days the POC of Quiz solution has been created. (including Quiz management).</a:t>
            </a:r>
          </a:p>
        </p:txBody>
      </p:sp>
      <p:sp>
        <p:nvSpPr>
          <p:cNvPr id="5" name="Title 4"/>
          <p:cNvSpPr>
            <a:spLocks noGrp="1"/>
          </p:cNvSpPr>
          <p:nvPr>
            <p:ph type="title"/>
          </p:nvPr>
        </p:nvSpPr>
        <p:spPr/>
        <p:txBody>
          <a:bodyPr/>
          <a:lstStyle/>
          <a:p>
            <a:r>
              <a:rPr lang="en-US" sz="4400" dirty="0"/>
              <a:t>POC</a:t>
            </a:r>
            <a:endParaRPr lang="pt-PT" sz="4400" dirty="0"/>
          </a:p>
        </p:txBody>
      </p:sp>
      <p:pic>
        <p:nvPicPr>
          <p:cNvPr id="7" name="Picture 6">
            <a:extLst>
              <a:ext uri="{FF2B5EF4-FFF2-40B4-BE49-F238E27FC236}">
                <a16:creationId xmlns:a16="http://schemas.microsoft.com/office/drawing/2014/main" id="{BC8CE497-E86E-4FBE-9A79-4B899EDDFFF2}"/>
              </a:ext>
            </a:extLst>
          </p:cNvPr>
          <p:cNvPicPr>
            <a:picLocks noChangeAspect="1"/>
          </p:cNvPicPr>
          <p:nvPr/>
        </p:nvPicPr>
        <p:blipFill>
          <a:blip r:embed="rId2"/>
          <a:stretch>
            <a:fillRect/>
          </a:stretch>
        </p:blipFill>
        <p:spPr>
          <a:xfrm>
            <a:off x="519112" y="2312243"/>
            <a:ext cx="7728243" cy="4352482"/>
          </a:xfrm>
          <a:prstGeom prst="rect">
            <a:avLst/>
          </a:prstGeom>
        </p:spPr>
      </p:pic>
    </p:spTree>
    <p:extLst>
      <p:ext uri="{BB962C8B-B14F-4D97-AF65-F5344CB8AC3E}">
        <p14:creationId xmlns:p14="http://schemas.microsoft.com/office/powerpoint/2010/main" val="3708395952"/>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889B7B5CEEF649BAD07E3457D23417" ma:contentTypeVersion="10" ma:contentTypeDescription="Create a new document." ma:contentTypeScope="" ma:versionID="a048bffd5f9054ac858d75ff3eb050b7">
  <xsd:schema xmlns:xsd="http://www.w3.org/2001/XMLSchema" xmlns:xs="http://www.w3.org/2001/XMLSchema" xmlns:p="http://schemas.microsoft.com/office/2006/metadata/properties" xmlns:ns2="9eb6e7b3-1315-4c8e-a4f0-c5f47d5accbf" targetNamespace="http://schemas.microsoft.com/office/2006/metadata/properties" ma:root="true" ma:fieldsID="3cf16628c82855d276441bd6784574a3" ns2:_="">
    <xsd:import namespace="9eb6e7b3-1315-4c8e-a4f0-c5f47d5acc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b6e7b3-1315-4c8e-a4f0-c5f47d5ac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C9FB3B-8325-4C97-988D-CADCFEE45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b6e7b3-1315-4c8e-a4f0-c5f47d5acc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www.w3.org/XML/1998/namespace"/>
    <ds:schemaRef ds:uri="9eb6e7b3-1315-4c8e-a4f0-c5f47d5accbf"/>
    <ds:schemaRef ds:uri="http://purl.org/dc/elements/1.1/"/>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1169</Words>
  <Application>Microsoft Office PowerPoint</Application>
  <PresentationFormat>Custom</PresentationFormat>
  <Paragraphs>132</Paragraphs>
  <Slides>28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Bitter</vt:lpstr>
      <vt:lpstr>Calibri</vt:lpstr>
      <vt:lpstr>Consolas</vt:lpstr>
      <vt:lpstr>Open Sans</vt:lpstr>
      <vt:lpstr>Segoe UI</vt:lpstr>
      <vt:lpstr>Segoe UI Light</vt:lpstr>
      <vt:lpstr>Segoe UI Semibold</vt:lpstr>
      <vt:lpstr>Wingdings</vt:lpstr>
      <vt:lpstr>Work Sans Extrafet</vt:lpstr>
      <vt:lpstr>5-30055_Office Template 2012 - 16x9 - White Background</vt:lpstr>
      <vt:lpstr>Use Power Platform and Microsoft 365 to establish learning process in your organization by Dawid Ziółkowski</vt:lpstr>
      <vt:lpstr>Our Sponsors</vt:lpstr>
      <vt:lpstr>About me</vt:lpstr>
      <vt:lpstr>Agenda</vt:lpstr>
      <vt:lpstr>How it started</vt:lpstr>
      <vt:lpstr>Why</vt:lpstr>
      <vt:lpstr>BUT</vt:lpstr>
      <vt:lpstr>Key features</vt:lpstr>
      <vt:lpstr>POC</vt:lpstr>
      <vt:lpstr>POC</vt:lpstr>
      <vt:lpstr>Result of POC</vt:lpstr>
      <vt:lpstr>PowerPoint Presentation</vt:lpstr>
      <vt:lpstr>Planning Development</vt:lpstr>
      <vt:lpstr>Planning Development</vt:lpstr>
      <vt:lpstr>Planning Development</vt:lpstr>
      <vt:lpstr>Planning Development</vt:lpstr>
      <vt:lpstr>PowerPoint Presentation</vt:lpstr>
      <vt:lpstr>Results of the work</vt:lpstr>
      <vt:lpstr>Result of the work</vt:lpstr>
      <vt:lpstr>Result of the work</vt:lpstr>
      <vt:lpstr>Result of the work</vt:lpstr>
      <vt:lpstr>Summary</vt:lpstr>
      <vt:lpstr>What Next?</vt:lpstr>
      <vt:lpstr>PowerPoint Presentation</vt:lpstr>
      <vt:lpstr>Conclusion</vt:lpstr>
      <vt:lpstr>Thank you </vt:lpstr>
      <vt:lpstr>Our 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Session Title by Name Surname</dc:title>
  <dc:creator/>
  <cp:keywords/>
  <dc:description>Template: Vesa Juvonen, Microsoft</dc:description>
  <cp:lastModifiedBy/>
  <cp:revision>74</cp:revision>
  <dcterms:created xsi:type="dcterms:W3CDTF">2015-01-15T08:32:43Z</dcterms:created>
  <dcterms:modified xsi:type="dcterms:W3CDTF">2021-11-13T12:52:58Z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0x01010036889B7B5CEEF649BAD07E3457D23417</vt:lpwstr>
  </property>
</Properties>
</file>